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69" r:id="rId3"/>
    <p:sldId id="256" r:id="rId4"/>
    <p:sldId id="340" r:id="rId5"/>
    <p:sldId id="339" r:id="rId6"/>
    <p:sldId id="341" r:id="rId7"/>
    <p:sldId id="377" r:id="rId8"/>
    <p:sldId id="379" r:id="rId9"/>
    <p:sldId id="381" r:id="rId10"/>
    <p:sldId id="382" r:id="rId11"/>
    <p:sldId id="384" r:id="rId12"/>
    <p:sldId id="385" r:id="rId13"/>
    <p:sldId id="386" r:id="rId14"/>
    <p:sldId id="342" r:id="rId15"/>
    <p:sldId id="273" r:id="rId16"/>
    <p:sldId id="337" r:id="rId17"/>
    <p:sldId id="354" r:id="rId18"/>
    <p:sldId id="318" r:id="rId19"/>
    <p:sldId id="331" r:id="rId20"/>
    <p:sldId id="370" r:id="rId21"/>
    <p:sldId id="371" r:id="rId22"/>
    <p:sldId id="392" r:id="rId23"/>
    <p:sldId id="393" r:id="rId24"/>
    <p:sldId id="369" r:id="rId25"/>
    <p:sldId id="387" r:id="rId26"/>
    <p:sldId id="376" r:id="rId27"/>
    <p:sldId id="388" r:id="rId28"/>
    <p:sldId id="374" r:id="rId29"/>
    <p:sldId id="389" r:id="rId30"/>
    <p:sldId id="308" r:id="rId31"/>
    <p:sldId id="334" r:id="rId32"/>
    <p:sldId id="390" r:id="rId33"/>
    <p:sldId id="309" r:id="rId34"/>
    <p:sldId id="378" r:id="rId35"/>
    <p:sldId id="335" r:id="rId36"/>
    <p:sldId id="391" r:id="rId3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945"/>
    <a:srgbClr val="136781"/>
    <a:srgbClr val="AA967C"/>
    <a:srgbClr val="817367"/>
    <a:srgbClr val="565E6C"/>
    <a:srgbClr val="6D7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5" autoAdjust="0"/>
    <p:restoredTop sz="83536" autoAdjust="0"/>
  </p:normalViewPr>
  <p:slideViewPr>
    <p:cSldViewPr snapToGrid="0" showGuides="1">
      <p:cViewPr varScale="1">
        <p:scale>
          <a:sx n="66" d="100"/>
          <a:sy n="66" d="100"/>
        </p:scale>
        <p:origin x="1114" y="38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63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15T10:33:59.425" idx="10">
    <p:pos x="10" y="10"/>
    <p:text>本日的簡介以圖書館常用的幾個服務面項進行介紹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15T10:35:53.332" idx="22">
    <p:pos x="10" y="10"/>
    <p:text>圖書館除提供一般的資料庫查詢如Medline、Scopus、WOS之外，也有購置提供個人管理文獻的工具，如Endnote，協助於審閱學生作業時比對抄襲率的工具，如Turnitin，這些工具都可由圖書館網頁資料庫檢索取得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8-15T10:35:53.332" idx="11">
    <p:pos x="10" y="10"/>
    <p:text>圖書館除提供一般的資料庫查詢如Medline、Scopus、WOS之外，也有購置提供個人管理文獻的工具，如Endnote，協助於審閱學生作業時比對抄襲率的工具，如Turnitin，這些工具都可由圖書館網頁資料庫檢索取得</p:text>
    <p:extLst>
      <p:ext uri="{C676402C-5697-4E1C-873F-D02D1690AC5C}">
        <p15:threadingInfo xmlns:p15="http://schemas.microsoft.com/office/powerpoint/2012/main" timeZoneBias="-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A1385-4BC7-4B63-8625-0E285DC350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C980E3-38BF-4B04-B855-7146FFA5586C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學術期刊文獻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75321E-CAA7-457C-884D-AF0E159D3682}" type="parTrans" cxnId="{93ADB854-AB59-44C8-974A-58051A6764CE}">
      <dgm:prSet/>
      <dgm:spPr/>
      <dgm:t>
        <a:bodyPr/>
        <a:lstStyle/>
        <a:p>
          <a:endParaRPr lang="zh-TW" altLang="en-US"/>
        </a:p>
      </dgm:t>
    </dgm:pt>
    <dgm:pt modelId="{ED00F814-4A32-4103-925A-6F05DF036C60}" type="sibTrans" cxnId="{93ADB854-AB59-44C8-974A-58051A6764CE}">
      <dgm:prSet/>
      <dgm:spPr/>
      <dgm:t>
        <a:bodyPr/>
        <a:lstStyle/>
        <a:p>
          <a:endParaRPr lang="zh-TW" altLang="en-US"/>
        </a:p>
      </dgm:t>
    </dgm:pt>
    <dgm:pt modelId="{1F836D5A-5D62-4AAC-8FD2-63C3183A1851}">
      <dgm:prSet phldrT="[文字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n-US" altLang="zh-TW" sz="2000" dirty="0" smtClean="0"/>
            <a:t>IEL</a:t>
          </a:r>
          <a:r>
            <a:rPr lang="zh-TW" altLang="en-US" sz="2000" dirty="0" smtClean="0"/>
            <a:t>、</a:t>
          </a:r>
          <a:r>
            <a:rPr lang="en-US" altLang="zh-TW" sz="2000" dirty="0" smtClean="0"/>
            <a:t>PubMed</a:t>
          </a:r>
          <a:r>
            <a:rPr lang="zh-TW" altLang="en-US" sz="2000" dirty="0" smtClean="0"/>
            <a:t>、</a:t>
          </a:r>
          <a:r>
            <a:rPr lang="en-US" altLang="zh-TW" sz="2000" dirty="0" smtClean="0"/>
            <a:t>Scopus</a:t>
          </a:r>
          <a:r>
            <a:rPr lang="zh-TW" altLang="en-US" sz="2000" dirty="0" smtClean="0"/>
            <a:t>、</a:t>
          </a:r>
          <a:r>
            <a:rPr lang="en-US" altLang="zh-TW" sz="2000" dirty="0" smtClean="0"/>
            <a:t>Web of Science-SCIE</a:t>
          </a:r>
          <a:r>
            <a:rPr lang="zh-TW" altLang="en-US" sz="2000" dirty="0" smtClean="0"/>
            <a:t>、</a:t>
          </a:r>
          <a:r>
            <a:rPr lang="en-US" altLang="zh-TW" sz="2000" dirty="0" smtClean="0"/>
            <a:t>SSCI</a:t>
          </a:r>
          <a:r>
            <a:rPr lang="zh-TW" altLang="en-US" sz="2000" dirty="0" smtClean="0"/>
            <a:t>、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華藝線上圖書館等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ECE465-8BC1-472C-AA00-E828D4C4A2A1}" type="parTrans" cxnId="{CA26038E-773D-4D62-BABB-C3D365A5980D}">
      <dgm:prSet/>
      <dgm:spPr/>
      <dgm:t>
        <a:bodyPr/>
        <a:lstStyle/>
        <a:p>
          <a:endParaRPr lang="zh-TW" altLang="en-US"/>
        </a:p>
      </dgm:t>
    </dgm:pt>
    <dgm:pt modelId="{19E5504E-031A-4451-9129-0149DAD7561E}" type="sibTrans" cxnId="{CA26038E-773D-4D62-BABB-C3D365A5980D}">
      <dgm:prSet/>
      <dgm:spPr/>
      <dgm:t>
        <a:bodyPr/>
        <a:lstStyle/>
        <a:p>
          <a:endParaRPr lang="zh-TW" altLang="en-US"/>
        </a:p>
      </dgm:t>
    </dgm:pt>
    <dgm:pt modelId="{E92967D1-6777-4180-A3A0-FB65B8E207E4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期刊影響指數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3646AB-0B2E-4494-9E62-20CC051515BB}" type="parTrans" cxnId="{2DB8F664-6FC7-454D-8201-7D3CC9BAD784}">
      <dgm:prSet/>
      <dgm:spPr/>
      <dgm:t>
        <a:bodyPr/>
        <a:lstStyle/>
        <a:p>
          <a:endParaRPr lang="zh-TW" altLang="en-US"/>
        </a:p>
      </dgm:t>
    </dgm:pt>
    <dgm:pt modelId="{5CFA072E-6F13-4A83-A3DB-CA1270E3E3CE}" type="sibTrans" cxnId="{2DB8F664-6FC7-454D-8201-7D3CC9BAD784}">
      <dgm:prSet/>
      <dgm:spPr/>
      <dgm:t>
        <a:bodyPr/>
        <a:lstStyle/>
        <a:p>
          <a:endParaRPr lang="zh-TW" altLang="en-US"/>
        </a:p>
      </dgm:t>
    </dgm:pt>
    <dgm:pt modelId="{76844AA4-A4E0-4E56-8414-0479F54A2988}">
      <dgm:prSet phldrT="[文字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n-US" sz="2000" dirty="0" smtClean="0"/>
            <a:t>Journal Citation Reports</a:t>
          </a:r>
          <a:endParaRPr lang="zh-TW" altLang="en-US" sz="2000" dirty="0">
            <a:solidFill>
              <a:srgbClr val="7030A0"/>
            </a:solidFill>
          </a:endParaRPr>
        </a:p>
      </dgm:t>
    </dgm:pt>
    <dgm:pt modelId="{34C85226-082B-4AD8-8F97-30E3360D5505}" type="parTrans" cxnId="{C3414227-AC4F-4289-ACCB-6138C9C4969A}">
      <dgm:prSet/>
      <dgm:spPr/>
      <dgm:t>
        <a:bodyPr/>
        <a:lstStyle/>
        <a:p>
          <a:endParaRPr lang="zh-TW" altLang="en-US"/>
        </a:p>
      </dgm:t>
    </dgm:pt>
    <dgm:pt modelId="{D0513EBC-90DE-47EE-BC7E-5FB0BCD7C20D}" type="sibTrans" cxnId="{C3414227-AC4F-4289-ACCB-6138C9C4969A}">
      <dgm:prSet/>
      <dgm:spPr/>
      <dgm:t>
        <a:bodyPr/>
        <a:lstStyle/>
        <a:p>
          <a:endParaRPr lang="zh-TW" altLang="en-US"/>
        </a:p>
      </dgm:t>
    </dgm:pt>
    <dgm:pt modelId="{BE6D70B2-81AA-4D86-8800-086538B66577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學位論文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7F0C0B-F7D2-4CE7-80EC-5979153EF341}" type="parTrans" cxnId="{2B50669C-0972-4F96-B7E1-1CF4F7643340}">
      <dgm:prSet/>
      <dgm:spPr/>
      <dgm:t>
        <a:bodyPr/>
        <a:lstStyle/>
        <a:p>
          <a:endParaRPr lang="zh-TW" altLang="en-US"/>
        </a:p>
      </dgm:t>
    </dgm:pt>
    <dgm:pt modelId="{965550A4-5C26-4B14-9971-3109C034A428}" type="sibTrans" cxnId="{2B50669C-0972-4F96-B7E1-1CF4F7643340}">
      <dgm:prSet/>
      <dgm:spPr/>
      <dgm:t>
        <a:bodyPr/>
        <a:lstStyle/>
        <a:p>
          <a:endParaRPr lang="zh-TW" altLang="en-US"/>
        </a:p>
      </dgm:t>
    </dgm:pt>
    <dgm:pt modelId="{9AD54108-2B4C-41F6-91F1-C1873F2D3DA6}">
      <dgm:prSet phldrT="[文字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en-US" altLang="zh-TW" sz="2000" b="0" dirty="0" smtClean="0">
              <a:solidFill>
                <a:schemeClr val="tx1"/>
              </a:solidFill>
              <a:latin typeface="+mn-lt"/>
            </a:rPr>
            <a:t>Naxos Music Library</a:t>
          </a:r>
          <a:endParaRPr lang="zh-TW" altLang="en-US" sz="2000" b="0" dirty="0">
            <a:solidFill>
              <a:schemeClr val="tx1"/>
            </a:solidFill>
            <a:latin typeface="+mn-lt"/>
          </a:endParaRPr>
        </a:p>
      </dgm:t>
    </dgm:pt>
    <dgm:pt modelId="{C2812BD0-5641-4CBF-97DF-336FF871A93E}" type="parTrans" cxnId="{55280526-D847-49D3-8411-220BD9616C3C}">
      <dgm:prSet/>
      <dgm:spPr/>
      <dgm:t>
        <a:bodyPr/>
        <a:lstStyle/>
        <a:p>
          <a:endParaRPr lang="zh-TW" altLang="en-US"/>
        </a:p>
      </dgm:t>
    </dgm:pt>
    <dgm:pt modelId="{8246B61C-21CB-4152-917B-D03A4E7CB47B}" type="sibTrans" cxnId="{55280526-D847-49D3-8411-220BD9616C3C}">
      <dgm:prSet/>
      <dgm:spPr/>
      <dgm:t>
        <a:bodyPr/>
        <a:lstStyle/>
        <a:p>
          <a:endParaRPr lang="zh-TW" altLang="en-US"/>
        </a:p>
      </dgm:t>
    </dgm:pt>
    <dgm:pt modelId="{2E67B421-2567-4C28-84A4-6332F4BA5BA3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   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B13A17-0593-4CF1-A019-6B04C6B84E27}" type="parTrans" cxnId="{96AE4BEF-EEF7-428A-8374-C57C0DFF1BB2}">
      <dgm:prSet/>
      <dgm:spPr/>
      <dgm:t>
        <a:bodyPr/>
        <a:lstStyle/>
        <a:p>
          <a:endParaRPr lang="zh-TW" altLang="en-US"/>
        </a:p>
      </dgm:t>
    </dgm:pt>
    <dgm:pt modelId="{6C4A6118-B03B-49F7-9E6A-E7011F58A958}" type="sibTrans" cxnId="{96AE4BEF-EEF7-428A-8374-C57C0DFF1BB2}">
      <dgm:prSet/>
      <dgm:spPr/>
      <dgm:t>
        <a:bodyPr/>
        <a:lstStyle/>
        <a:p>
          <a:endParaRPr lang="zh-TW" altLang="en-US"/>
        </a:p>
      </dgm:t>
    </dgm:pt>
    <dgm:pt modelId="{888669A7-23B7-448C-ACB3-13418C684C2A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線上音樂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A2588A-3F09-4213-A61D-8DCB0FEBF94D}" type="parTrans" cxnId="{094C3834-95C4-4739-A628-A236E4A846B7}">
      <dgm:prSet/>
      <dgm:spPr/>
      <dgm:t>
        <a:bodyPr/>
        <a:lstStyle/>
        <a:p>
          <a:endParaRPr lang="zh-TW" altLang="en-US"/>
        </a:p>
      </dgm:t>
    </dgm:pt>
    <dgm:pt modelId="{FA22E766-9D85-428D-976A-AA15A7FC4A52}" type="sibTrans" cxnId="{094C3834-95C4-4739-A628-A236E4A846B7}">
      <dgm:prSet/>
      <dgm:spPr/>
      <dgm:t>
        <a:bodyPr/>
        <a:lstStyle/>
        <a:p>
          <a:endParaRPr lang="zh-TW" altLang="en-US"/>
        </a:p>
      </dgm:t>
    </dgm:pt>
    <dgm:pt modelId="{7F492A39-2487-4998-B3CD-1FA6DDF71837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tint val="40000"/>
            <a:hueOff val="0"/>
            <a:satOff val="0"/>
            <a:lumOff val="0"/>
          </a:schemeClr>
        </a:solidFill>
        <a:ln w="25400">
          <a:solidFill>
            <a:srgbClr val="0070C0"/>
          </a:solidFill>
        </a:ln>
      </dgm:spPr>
      <dgm:t>
        <a:bodyPr/>
        <a:lstStyle/>
        <a:p>
          <a:r>
            <a:rPr lang="en-US" altLang="zh-TW" sz="2000" b="0" dirty="0" err="1" smtClean="0">
              <a:solidFill>
                <a:schemeClr val="tx1"/>
              </a:solidFill>
              <a:latin typeface="+mn-lt"/>
            </a:rPr>
            <a:t>ProQuest</a:t>
          </a:r>
          <a:r>
            <a:rPr lang="en-US" altLang="zh-TW" sz="2000" b="0" dirty="0" smtClean="0">
              <a:solidFill>
                <a:schemeClr val="tx1"/>
              </a:solidFill>
              <a:latin typeface="+mn-lt"/>
            </a:rPr>
            <a:t> Dissertations &amp; Theses A &amp; I</a:t>
          </a:r>
          <a:r>
            <a:rPr lang="zh-TW" altLang="en-US" sz="2000" b="0" dirty="0" smtClean="0">
              <a:solidFill>
                <a:schemeClr val="tx1"/>
              </a:solidFill>
              <a:latin typeface="+mn-lt"/>
            </a:rPr>
            <a:t>、</a:t>
          </a:r>
          <a:r>
            <a:rPr lang="zh-TW" altLang="en-US" sz="20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台灣博碩士論文加值系統、萬方數據庫</a:t>
          </a:r>
          <a:r>
            <a:rPr lang="en-US" altLang="zh-TW" sz="20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b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學位論文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371416-C9F2-4077-8FD5-5C956DD570BA}" type="parTrans" cxnId="{82B233DE-0842-4B14-A57B-6702A9C4E5A7}">
      <dgm:prSet/>
      <dgm:spPr/>
      <dgm:t>
        <a:bodyPr/>
        <a:lstStyle/>
        <a:p>
          <a:endParaRPr lang="zh-TW" altLang="en-US"/>
        </a:p>
      </dgm:t>
    </dgm:pt>
    <dgm:pt modelId="{AD27072A-BCD8-4691-A9B9-76B881DF7910}" type="sibTrans" cxnId="{82B233DE-0842-4B14-A57B-6702A9C4E5A7}">
      <dgm:prSet/>
      <dgm:spPr/>
      <dgm:t>
        <a:bodyPr/>
        <a:lstStyle/>
        <a:p>
          <a:endParaRPr lang="zh-TW" altLang="en-US"/>
        </a:p>
      </dgm:t>
    </dgm:pt>
    <dgm:pt modelId="{5C07CFB9-CE48-484B-B2AF-2EEB711EB45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tint val="40000"/>
            <a:hueOff val="0"/>
            <a:satOff val="0"/>
            <a:lumOff val="0"/>
          </a:schemeClr>
        </a:solidFill>
        <a:ln w="25400">
          <a:solidFill>
            <a:srgbClr val="0070C0"/>
          </a:solidFill>
        </a:ln>
      </dgm:spPr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中華民國專利資訊檢索系統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E2F0FE-B0C7-4902-B17D-60EA61A7FA83}" type="parTrans" cxnId="{9DC6E5C5-2210-4E55-88E8-E4A35EE22CA1}">
      <dgm:prSet/>
      <dgm:spPr/>
      <dgm:t>
        <a:bodyPr/>
        <a:lstStyle/>
        <a:p>
          <a:endParaRPr lang="zh-TW" altLang="en-US"/>
        </a:p>
      </dgm:t>
    </dgm:pt>
    <dgm:pt modelId="{11ABCD26-70AF-4874-BB0D-B1F7FE15CECB}" type="sibTrans" cxnId="{9DC6E5C5-2210-4E55-88E8-E4A35EE22CA1}">
      <dgm:prSet/>
      <dgm:spPr/>
      <dgm:t>
        <a:bodyPr/>
        <a:lstStyle/>
        <a:p>
          <a:endParaRPr lang="zh-TW" altLang="en-US"/>
        </a:p>
      </dgm:t>
    </dgm:pt>
    <dgm:pt modelId="{DF9A084C-5211-41D1-9E4A-158B20A7BE36}">
      <dgm:prSet phldrT="[文字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C99"/>
        </a:solidFill>
        <a:ln>
          <a:solidFill>
            <a:srgbClr val="FFC000"/>
          </a:solidFill>
        </a:ln>
      </dgm:spPr>
      <dgm:t>
        <a:bodyPr/>
        <a:lstStyle/>
        <a:p>
          <a:r>
            <a:rPr lang="zh-TW" altLang="en-US" smtClean="0">
              <a:latin typeface="標楷體" panose="03000509000000000000" pitchFamily="65" charset="-120"/>
              <a:ea typeface="標楷體" panose="03000509000000000000" pitchFamily="65" charset="-120"/>
            </a:rPr>
            <a:t>寫作工具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1F55B1-921E-4608-8EBC-875983D1F3A7}" type="parTrans" cxnId="{B02923C9-94D8-4DBE-9B91-5C558A4FF191}">
      <dgm:prSet/>
      <dgm:spPr/>
      <dgm:t>
        <a:bodyPr/>
        <a:lstStyle/>
        <a:p>
          <a:endParaRPr lang="zh-TW" altLang="en-US"/>
        </a:p>
      </dgm:t>
    </dgm:pt>
    <dgm:pt modelId="{7B852B9B-A38A-449A-8DDA-1F8D7AA20FAB}" type="sibTrans" cxnId="{B02923C9-94D8-4DBE-9B91-5C558A4FF191}">
      <dgm:prSet/>
      <dgm:spPr/>
      <dgm:t>
        <a:bodyPr/>
        <a:lstStyle/>
        <a:p>
          <a:endParaRPr lang="zh-TW" altLang="en-US"/>
        </a:p>
      </dgm:t>
    </dgm:pt>
    <dgm:pt modelId="{1E15B4DA-3B4E-4DA4-B3B2-6FDD9FEB0A2A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1">
            <a:tint val="40000"/>
            <a:hueOff val="0"/>
            <a:satOff val="0"/>
            <a:lumOff val="0"/>
          </a:schemeClr>
        </a:solidFill>
        <a:ln w="25400">
          <a:solidFill>
            <a:srgbClr val="0070C0"/>
          </a:solidFill>
        </a:ln>
      </dgm:spPr>
      <dgm:t>
        <a:bodyPr/>
        <a:lstStyle/>
        <a:p>
          <a:r>
            <a:rPr lang="en-US" altLang="zh-TW" sz="2000" dirty="0" smtClean="0"/>
            <a:t>EndNote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書目管理軟體</a:t>
          </a:r>
          <a:r>
            <a:rPr lang="zh-TW" altLang="en-US" sz="2000" dirty="0" smtClean="0"/>
            <a:t>、</a:t>
          </a:r>
          <a:r>
            <a:rPr lang="en-US" altLang="zh-TW" sz="2000" b="0" dirty="0" err="1" smtClean="0">
              <a:solidFill>
                <a:schemeClr val="tx2"/>
              </a:solidFill>
            </a:rPr>
            <a:t>Turnitin</a:t>
          </a:r>
          <a:r>
            <a:rPr lang="zh-TW" altLang="en-US" sz="2000" b="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文稿原創性比對系統</a:t>
          </a:r>
          <a:endParaRPr lang="zh-TW" altLang="en-US" sz="2000" b="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A4B087-2AD4-40A7-B14B-EE15B27C1355}" type="parTrans" cxnId="{BD75A08B-1D31-414A-860B-A282057E6302}">
      <dgm:prSet/>
      <dgm:spPr/>
      <dgm:t>
        <a:bodyPr/>
        <a:lstStyle/>
        <a:p>
          <a:endParaRPr lang="zh-TW" altLang="en-US"/>
        </a:p>
      </dgm:t>
    </dgm:pt>
    <dgm:pt modelId="{AEB443B0-3A58-4870-BF0A-885FD4D125A8}" type="sibTrans" cxnId="{BD75A08B-1D31-414A-860B-A282057E6302}">
      <dgm:prSet/>
      <dgm:spPr/>
      <dgm:t>
        <a:bodyPr/>
        <a:lstStyle/>
        <a:p>
          <a:endParaRPr lang="zh-TW" altLang="en-US"/>
        </a:p>
      </dgm:t>
    </dgm:pt>
    <dgm:pt modelId="{FD3672B8-AEDC-4DEF-8347-A0C38597437B}" type="pres">
      <dgm:prSet presAssocID="{8B2A1385-4BC7-4B63-8625-0E285DC350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1115E13-9F6D-4F4D-A4CD-2196DE467DBE}" type="pres">
      <dgm:prSet presAssocID="{5CC980E3-38BF-4B04-B855-7146FFA5586C}" presName="linNode" presStyleCnt="0"/>
      <dgm:spPr/>
    </dgm:pt>
    <dgm:pt modelId="{38427B55-F6C6-4DA5-90F3-910C897CD2B5}" type="pres">
      <dgm:prSet presAssocID="{5CC980E3-38BF-4B04-B855-7146FFA5586C}" presName="parentText" presStyleLbl="node1" presStyleIdx="0" presStyleCnt="6" custScaleX="618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7113FB-67D3-40D2-AACB-98034E42FE67}" type="pres">
      <dgm:prSet presAssocID="{5CC980E3-38BF-4B04-B855-7146FFA5586C}" presName="descendantText" presStyleLbl="alignAccFollowNode1" presStyleIdx="0" presStyleCnt="6" custScaleX="121202" custScaleY="1436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17F890-6064-4B93-BA34-A26A6F153274}" type="pres">
      <dgm:prSet presAssocID="{ED00F814-4A32-4103-925A-6F05DF036C60}" presName="sp" presStyleCnt="0"/>
      <dgm:spPr/>
    </dgm:pt>
    <dgm:pt modelId="{E49B6A68-BE17-443E-91DD-4E1FEE2B098A}" type="pres">
      <dgm:prSet presAssocID="{E92967D1-6777-4180-A3A0-FB65B8E207E4}" presName="linNode" presStyleCnt="0"/>
      <dgm:spPr/>
    </dgm:pt>
    <dgm:pt modelId="{B83338FC-D231-43EB-BE0C-DFACF90EDC55}" type="pres">
      <dgm:prSet presAssocID="{E92967D1-6777-4180-A3A0-FB65B8E207E4}" presName="parentText" presStyleLbl="node1" presStyleIdx="1" presStyleCnt="6" custScaleX="618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7F917E-3FC1-4069-8045-A3868356829A}" type="pres">
      <dgm:prSet presAssocID="{E92967D1-6777-4180-A3A0-FB65B8E207E4}" presName="descendantText" presStyleLbl="alignAccFollowNode1" presStyleIdx="1" presStyleCnt="6" custScaleX="121202" custScaleY="1518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A35AAF-6F3C-47DF-8BD0-22EA60DE9505}" type="pres">
      <dgm:prSet presAssocID="{5CFA072E-6F13-4A83-A3DB-CA1270E3E3CE}" presName="sp" presStyleCnt="0"/>
      <dgm:spPr/>
    </dgm:pt>
    <dgm:pt modelId="{E4B71414-4DF1-4E09-B0AE-FCC64F6A9661}" type="pres">
      <dgm:prSet presAssocID="{BE6D70B2-81AA-4D86-8800-086538B66577}" presName="linNode" presStyleCnt="0"/>
      <dgm:spPr/>
    </dgm:pt>
    <dgm:pt modelId="{E087914C-8176-42B3-839F-5706A07CBD9C}" type="pres">
      <dgm:prSet presAssocID="{BE6D70B2-81AA-4D86-8800-086538B66577}" presName="parentText" presStyleLbl="node1" presStyleIdx="2" presStyleCnt="6" custScaleX="6187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CDC738-F5B8-4A2C-A2B3-72C89A2E5DE4}" type="pres">
      <dgm:prSet presAssocID="{BE6D70B2-81AA-4D86-8800-086538B66577}" presName="descendantText" presStyleLbl="alignAccFollowNode1" presStyleIdx="2" presStyleCnt="6" custScaleX="121369" custScaleY="1550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B9E86-27A2-489A-9CB4-DD6E9BE66B7F}" type="pres">
      <dgm:prSet presAssocID="{965550A4-5C26-4B14-9971-3109C034A428}" presName="sp" presStyleCnt="0"/>
      <dgm:spPr/>
    </dgm:pt>
    <dgm:pt modelId="{E3AE3660-ECD2-459C-8073-70FFFA094B55}" type="pres">
      <dgm:prSet presAssocID="{2E67B421-2567-4C28-84A4-6332F4BA5BA3}" presName="linNode" presStyleCnt="0"/>
      <dgm:spPr/>
    </dgm:pt>
    <dgm:pt modelId="{ECADC21B-B902-4D2F-9561-E20389F3E022}" type="pres">
      <dgm:prSet presAssocID="{2E67B421-2567-4C28-84A4-6332F4BA5BA3}" presName="parentText" presStyleLbl="node1" presStyleIdx="3" presStyleCnt="6" custScaleX="618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4989A7-13F1-46AD-81F6-A7DA86EDA6D2}" type="pres">
      <dgm:prSet presAssocID="{2E67B421-2567-4C28-84A4-6332F4BA5BA3}" presName="descendantText" presStyleLbl="alignAccFollowNode1" presStyleIdx="3" presStyleCnt="6" custScaleX="121395" custScaleY="1419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EA47C8-B0FF-4F7B-B173-E4044F1412A5}" type="pres">
      <dgm:prSet presAssocID="{6C4A6118-B03B-49F7-9E6A-E7011F58A958}" presName="sp" presStyleCnt="0"/>
      <dgm:spPr/>
    </dgm:pt>
    <dgm:pt modelId="{7D8ED787-B5B8-4E86-9F06-5D564BD86723}" type="pres">
      <dgm:prSet presAssocID="{DF9A084C-5211-41D1-9E4A-158B20A7BE36}" presName="linNode" presStyleCnt="0"/>
      <dgm:spPr/>
    </dgm:pt>
    <dgm:pt modelId="{3807F605-4BDF-40B8-AF53-F14EF63923C9}" type="pres">
      <dgm:prSet presAssocID="{DF9A084C-5211-41D1-9E4A-158B20A7BE36}" presName="parentText" presStyleLbl="node1" presStyleIdx="4" presStyleCnt="6" custScaleX="618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B91F58-16F0-4F3C-B26C-DD740DEF4E72}" type="pres">
      <dgm:prSet presAssocID="{DF9A084C-5211-41D1-9E4A-158B20A7BE36}" presName="descendantText" presStyleLbl="alignAccFollowNode1" presStyleIdx="4" presStyleCnt="6" custScaleX="121395" custScaleY="1419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85C45-C507-407B-8652-C39D7937AAA1}" type="pres">
      <dgm:prSet presAssocID="{7B852B9B-A38A-449A-8DDA-1F8D7AA20FAB}" presName="sp" presStyleCnt="0"/>
      <dgm:spPr/>
    </dgm:pt>
    <dgm:pt modelId="{9517E228-63A7-499B-87A3-6C57E1D4CB4C}" type="pres">
      <dgm:prSet presAssocID="{888669A7-23B7-448C-ACB3-13418C684C2A}" presName="linNode" presStyleCnt="0"/>
      <dgm:spPr/>
    </dgm:pt>
    <dgm:pt modelId="{D491898A-8AF6-4510-AC01-883222012A21}" type="pres">
      <dgm:prSet presAssocID="{888669A7-23B7-448C-ACB3-13418C684C2A}" presName="parentText" presStyleLbl="node1" presStyleIdx="5" presStyleCnt="6" custScaleX="6181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53428-6E7D-4DEE-A9BC-141F4C4F6DF1}" type="pres">
      <dgm:prSet presAssocID="{888669A7-23B7-448C-ACB3-13418C684C2A}" presName="descendantText" presStyleLbl="alignAccFollowNode1" presStyleIdx="5" presStyleCnt="6" custScaleX="121578" custScaleY="1524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4C3834-95C4-4739-A628-A236E4A846B7}" srcId="{8B2A1385-4BC7-4B63-8625-0E285DC350C7}" destId="{888669A7-23B7-448C-ACB3-13418C684C2A}" srcOrd="5" destOrd="0" parTransId="{CDA2588A-3F09-4213-A61D-8DCB0FEBF94D}" sibTransId="{FA22E766-9D85-428D-976A-AA15A7FC4A52}"/>
    <dgm:cxn modelId="{0A983B96-BA1C-4BE0-97DF-FE33AA556620}" type="presOf" srcId="{BE6D70B2-81AA-4D86-8800-086538B66577}" destId="{E087914C-8176-42B3-839F-5706A07CBD9C}" srcOrd="0" destOrd="0" presId="urn:microsoft.com/office/officeart/2005/8/layout/vList5"/>
    <dgm:cxn modelId="{0B2D7260-8598-4E08-90CB-807E36316967}" type="presOf" srcId="{8B2A1385-4BC7-4B63-8625-0E285DC350C7}" destId="{FD3672B8-AEDC-4DEF-8347-A0C38597437B}" srcOrd="0" destOrd="0" presId="urn:microsoft.com/office/officeart/2005/8/layout/vList5"/>
    <dgm:cxn modelId="{CFAEB4F8-DF5D-46EE-914B-2AE6996DD67D}" type="presOf" srcId="{5CC980E3-38BF-4B04-B855-7146FFA5586C}" destId="{38427B55-F6C6-4DA5-90F3-910C897CD2B5}" srcOrd="0" destOrd="0" presId="urn:microsoft.com/office/officeart/2005/8/layout/vList5"/>
    <dgm:cxn modelId="{A133A27A-8F69-43FB-BB6B-8045E905C77E}" type="presOf" srcId="{1F836D5A-5D62-4AAC-8FD2-63C3183A1851}" destId="{D57113FB-67D3-40D2-AACB-98034E42FE67}" srcOrd="0" destOrd="0" presId="urn:microsoft.com/office/officeart/2005/8/layout/vList5"/>
    <dgm:cxn modelId="{CA26038E-773D-4D62-BABB-C3D365A5980D}" srcId="{5CC980E3-38BF-4B04-B855-7146FFA5586C}" destId="{1F836D5A-5D62-4AAC-8FD2-63C3183A1851}" srcOrd="0" destOrd="0" parTransId="{24ECE465-8BC1-472C-AA00-E828D4C4A2A1}" sibTransId="{19E5504E-031A-4451-9129-0149DAD7561E}"/>
    <dgm:cxn modelId="{7624AFA6-0CF5-4C94-80D7-EBE39BC3DA95}" type="presOf" srcId="{2E67B421-2567-4C28-84A4-6332F4BA5BA3}" destId="{ECADC21B-B902-4D2F-9561-E20389F3E022}" srcOrd="0" destOrd="0" presId="urn:microsoft.com/office/officeart/2005/8/layout/vList5"/>
    <dgm:cxn modelId="{B02923C9-94D8-4DBE-9B91-5C558A4FF191}" srcId="{8B2A1385-4BC7-4B63-8625-0E285DC350C7}" destId="{DF9A084C-5211-41D1-9E4A-158B20A7BE36}" srcOrd="4" destOrd="0" parTransId="{D21F55B1-921E-4608-8EBC-875983D1F3A7}" sibTransId="{7B852B9B-A38A-449A-8DDA-1F8D7AA20FAB}"/>
    <dgm:cxn modelId="{9DC6E5C5-2210-4E55-88E8-E4A35EE22CA1}" srcId="{2E67B421-2567-4C28-84A4-6332F4BA5BA3}" destId="{5C07CFB9-CE48-484B-B2AF-2EEB711EB45A}" srcOrd="0" destOrd="0" parTransId="{65E2F0FE-B0C7-4902-B17D-60EA61A7FA83}" sibTransId="{11ABCD26-70AF-4874-BB0D-B1F7FE15CECB}"/>
    <dgm:cxn modelId="{93ADB854-AB59-44C8-974A-58051A6764CE}" srcId="{8B2A1385-4BC7-4B63-8625-0E285DC350C7}" destId="{5CC980E3-38BF-4B04-B855-7146FFA5586C}" srcOrd="0" destOrd="0" parTransId="{2D75321E-CAA7-457C-884D-AF0E159D3682}" sibTransId="{ED00F814-4A32-4103-925A-6F05DF036C60}"/>
    <dgm:cxn modelId="{82B233DE-0842-4B14-A57B-6702A9C4E5A7}" srcId="{BE6D70B2-81AA-4D86-8800-086538B66577}" destId="{7F492A39-2487-4998-B3CD-1FA6DDF71837}" srcOrd="0" destOrd="0" parTransId="{4C371416-C9F2-4077-8FD5-5C956DD570BA}" sibTransId="{AD27072A-BCD8-4691-A9B9-76B881DF7910}"/>
    <dgm:cxn modelId="{59A05829-F254-453B-A130-8D6B8ED34148}" type="presOf" srcId="{888669A7-23B7-448C-ACB3-13418C684C2A}" destId="{D491898A-8AF6-4510-AC01-883222012A21}" srcOrd="0" destOrd="0" presId="urn:microsoft.com/office/officeart/2005/8/layout/vList5"/>
    <dgm:cxn modelId="{41650B13-A351-43F4-A948-AAE1EEA7F2C6}" type="presOf" srcId="{5C07CFB9-CE48-484B-B2AF-2EEB711EB45A}" destId="{0D4989A7-13F1-46AD-81F6-A7DA86EDA6D2}" srcOrd="0" destOrd="0" presId="urn:microsoft.com/office/officeart/2005/8/layout/vList5"/>
    <dgm:cxn modelId="{2B50669C-0972-4F96-B7E1-1CF4F7643340}" srcId="{8B2A1385-4BC7-4B63-8625-0E285DC350C7}" destId="{BE6D70B2-81AA-4D86-8800-086538B66577}" srcOrd="2" destOrd="0" parTransId="{797F0C0B-F7D2-4CE7-80EC-5979153EF341}" sibTransId="{965550A4-5C26-4B14-9971-3109C034A428}"/>
    <dgm:cxn modelId="{96AE4BEF-EEF7-428A-8374-C57C0DFF1BB2}" srcId="{8B2A1385-4BC7-4B63-8625-0E285DC350C7}" destId="{2E67B421-2567-4C28-84A4-6332F4BA5BA3}" srcOrd="3" destOrd="0" parTransId="{C1B13A17-0593-4CF1-A019-6B04C6B84E27}" sibTransId="{6C4A6118-B03B-49F7-9E6A-E7011F58A958}"/>
    <dgm:cxn modelId="{8E82F127-AFB7-4EB6-8C7D-AE40D2CFF888}" type="presOf" srcId="{1E15B4DA-3B4E-4DA4-B3B2-6FDD9FEB0A2A}" destId="{EFB91F58-16F0-4F3C-B26C-DD740DEF4E72}" srcOrd="0" destOrd="0" presId="urn:microsoft.com/office/officeart/2005/8/layout/vList5"/>
    <dgm:cxn modelId="{B8545CDE-0B95-4EA0-B5E0-5DFAFAC305DB}" type="presOf" srcId="{DF9A084C-5211-41D1-9E4A-158B20A7BE36}" destId="{3807F605-4BDF-40B8-AF53-F14EF63923C9}" srcOrd="0" destOrd="0" presId="urn:microsoft.com/office/officeart/2005/8/layout/vList5"/>
    <dgm:cxn modelId="{BD75A08B-1D31-414A-860B-A282057E6302}" srcId="{DF9A084C-5211-41D1-9E4A-158B20A7BE36}" destId="{1E15B4DA-3B4E-4DA4-B3B2-6FDD9FEB0A2A}" srcOrd="0" destOrd="0" parTransId="{C0A4B087-2AD4-40A7-B14B-EE15B27C1355}" sibTransId="{AEB443B0-3A58-4870-BF0A-885FD4D125A8}"/>
    <dgm:cxn modelId="{8A9F93E1-75C4-465F-8EB3-57509E1A4910}" type="presOf" srcId="{7F492A39-2487-4998-B3CD-1FA6DDF71837}" destId="{F2CDC738-F5B8-4A2C-A2B3-72C89A2E5DE4}" srcOrd="0" destOrd="0" presId="urn:microsoft.com/office/officeart/2005/8/layout/vList5"/>
    <dgm:cxn modelId="{55280526-D847-49D3-8411-220BD9616C3C}" srcId="{888669A7-23B7-448C-ACB3-13418C684C2A}" destId="{9AD54108-2B4C-41F6-91F1-C1873F2D3DA6}" srcOrd="0" destOrd="0" parTransId="{C2812BD0-5641-4CBF-97DF-336FF871A93E}" sibTransId="{8246B61C-21CB-4152-917B-D03A4E7CB47B}"/>
    <dgm:cxn modelId="{C3414227-AC4F-4289-ACCB-6138C9C4969A}" srcId="{E92967D1-6777-4180-A3A0-FB65B8E207E4}" destId="{76844AA4-A4E0-4E56-8414-0479F54A2988}" srcOrd="0" destOrd="0" parTransId="{34C85226-082B-4AD8-8F97-30E3360D5505}" sibTransId="{D0513EBC-90DE-47EE-BC7E-5FB0BCD7C20D}"/>
    <dgm:cxn modelId="{2DB8F664-6FC7-454D-8201-7D3CC9BAD784}" srcId="{8B2A1385-4BC7-4B63-8625-0E285DC350C7}" destId="{E92967D1-6777-4180-A3A0-FB65B8E207E4}" srcOrd="1" destOrd="0" parTransId="{2E3646AB-0B2E-4494-9E62-20CC051515BB}" sibTransId="{5CFA072E-6F13-4A83-A3DB-CA1270E3E3CE}"/>
    <dgm:cxn modelId="{B8275409-ED35-43FA-9B92-AECFB22C942C}" type="presOf" srcId="{76844AA4-A4E0-4E56-8414-0479F54A2988}" destId="{E07F917E-3FC1-4069-8045-A3868356829A}" srcOrd="0" destOrd="0" presId="urn:microsoft.com/office/officeart/2005/8/layout/vList5"/>
    <dgm:cxn modelId="{73FCC29F-56AC-4560-B49D-5FA98D6B9403}" type="presOf" srcId="{9AD54108-2B4C-41F6-91F1-C1873F2D3DA6}" destId="{18453428-6E7D-4DEE-A9BC-141F4C4F6DF1}" srcOrd="0" destOrd="0" presId="urn:microsoft.com/office/officeart/2005/8/layout/vList5"/>
    <dgm:cxn modelId="{D20BE94E-B7CF-45AB-A249-4BF8AF22ACB6}" type="presOf" srcId="{E92967D1-6777-4180-A3A0-FB65B8E207E4}" destId="{B83338FC-D231-43EB-BE0C-DFACF90EDC55}" srcOrd="0" destOrd="0" presId="urn:microsoft.com/office/officeart/2005/8/layout/vList5"/>
    <dgm:cxn modelId="{A1C0202B-1538-4FDD-AB8B-55F2397E0834}" type="presParOf" srcId="{FD3672B8-AEDC-4DEF-8347-A0C38597437B}" destId="{51115E13-9F6D-4F4D-A4CD-2196DE467DBE}" srcOrd="0" destOrd="0" presId="urn:microsoft.com/office/officeart/2005/8/layout/vList5"/>
    <dgm:cxn modelId="{13E4A3FD-952C-4AFC-B6B8-193594135E54}" type="presParOf" srcId="{51115E13-9F6D-4F4D-A4CD-2196DE467DBE}" destId="{38427B55-F6C6-4DA5-90F3-910C897CD2B5}" srcOrd="0" destOrd="0" presId="urn:microsoft.com/office/officeart/2005/8/layout/vList5"/>
    <dgm:cxn modelId="{F5B23D88-B94F-4562-8861-82F763EEE3D7}" type="presParOf" srcId="{51115E13-9F6D-4F4D-A4CD-2196DE467DBE}" destId="{D57113FB-67D3-40D2-AACB-98034E42FE67}" srcOrd="1" destOrd="0" presId="urn:microsoft.com/office/officeart/2005/8/layout/vList5"/>
    <dgm:cxn modelId="{8766C45A-20D5-49C7-8A01-D53D400CDA18}" type="presParOf" srcId="{FD3672B8-AEDC-4DEF-8347-A0C38597437B}" destId="{9E17F890-6064-4B93-BA34-A26A6F153274}" srcOrd="1" destOrd="0" presId="urn:microsoft.com/office/officeart/2005/8/layout/vList5"/>
    <dgm:cxn modelId="{4F2222A0-E8F1-4979-B3DF-F3D6BE2A5F70}" type="presParOf" srcId="{FD3672B8-AEDC-4DEF-8347-A0C38597437B}" destId="{E49B6A68-BE17-443E-91DD-4E1FEE2B098A}" srcOrd="2" destOrd="0" presId="urn:microsoft.com/office/officeart/2005/8/layout/vList5"/>
    <dgm:cxn modelId="{968B8CF5-EDBF-4564-B337-064DBEAF90DC}" type="presParOf" srcId="{E49B6A68-BE17-443E-91DD-4E1FEE2B098A}" destId="{B83338FC-D231-43EB-BE0C-DFACF90EDC55}" srcOrd="0" destOrd="0" presId="urn:microsoft.com/office/officeart/2005/8/layout/vList5"/>
    <dgm:cxn modelId="{8C907B71-9AD4-472B-9361-1FA76D395E6B}" type="presParOf" srcId="{E49B6A68-BE17-443E-91DD-4E1FEE2B098A}" destId="{E07F917E-3FC1-4069-8045-A3868356829A}" srcOrd="1" destOrd="0" presId="urn:microsoft.com/office/officeart/2005/8/layout/vList5"/>
    <dgm:cxn modelId="{DACE7C82-0AD3-494A-9F1E-3FF158B2C37A}" type="presParOf" srcId="{FD3672B8-AEDC-4DEF-8347-A0C38597437B}" destId="{89A35AAF-6F3C-47DF-8BD0-22EA60DE9505}" srcOrd="3" destOrd="0" presId="urn:microsoft.com/office/officeart/2005/8/layout/vList5"/>
    <dgm:cxn modelId="{3D12A7B1-2B93-4CD8-B80B-1DC9FF7E7644}" type="presParOf" srcId="{FD3672B8-AEDC-4DEF-8347-A0C38597437B}" destId="{E4B71414-4DF1-4E09-B0AE-FCC64F6A9661}" srcOrd="4" destOrd="0" presId="urn:microsoft.com/office/officeart/2005/8/layout/vList5"/>
    <dgm:cxn modelId="{DC272760-3155-42E2-8F4C-F005ED7CD3B1}" type="presParOf" srcId="{E4B71414-4DF1-4E09-B0AE-FCC64F6A9661}" destId="{E087914C-8176-42B3-839F-5706A07CBD9C}" srcOrd="0" destOrd="0" presId="urn:microsoft.com/office/officeart/2005/8/layout/vList5"/>
    <dgm:cxn modelId="{0675DADF-1AFC-4FC1-B667-922F1784686D}" type="presParOf" srcId="{E4B71414-4DF1-4E09-B0AE-FCC64F6A9661}" destId="{F2CDC738-F5B8-4A2C-A2B3-72C89A2E5DE4}" srcOrd="1" destOrd="0" presId="urn:microsoft.com/office/officeart/2005/8/layout/vList5"/>
    <dgm:cxn modelId="{C5AAA1A9-FD81-42D4-A36E-977DE1CB2B97}" type="presParOf" srcId="{FD3672B8-AEDC-4DEF-8347-A0C38597437B}" destId="{E6EB9E86-27A2-489A-9CB4-DD6E9BE66B7F}" srcOrd="5" destOrd="0" presId="urn:microsoft.com/office/officeart/2005/8/layout/vList5"/>
    <dgm:cxn modelId="{22F1F048-3D3D-4EDD-A37B-4DA91111A53F}" type="presParOf" srcId="{FD3672B8-AEDC-4DEF-8347-A0C38597437B}" destId="{E3AE3660-ECD2-459C-8073-70FFFA094B55}" srcOrd="6" destOrd="0" presId="urn:microsoft.com/office/officeart/2005/8/layout/vList5"/>
    <dgm:cxn modelId="{F23F22C3-00FE-4E37-ABC2-E1FAC6A04547}" type="presParOf" srcId="{E3AE3660-ECD2-459C-8073-70FFFA094B55}" destId="{ECADC21B-B902-4D2F-9561-E20389F3E022}" srcOrd="0" destOrd="0" presId="urn:microsoft.com/office/officeart/2005/8/layout/vList5"/>
    <dgm:cxn modelId="{84A54C5F-6F49-431D-A504-09D2716D30F8}" type="presParOf" srcId="{E3AE3660-ECD2-459C-8073-70FFFA094B55}" destId="{0D4989A7-13F1-46AD-81F6-A7DA86EDA6D2}" srcOrd="1" destOrd="0" presId="urn:microsoft.com/office/officeart/2005/8/layout/vList5"/>
    <dgm:cxn modelId="{A26BCE9A-D9CE-4005-B00B-5D1D4025EE6B}" type="presParOf" srcId="{FD3672B8-AEDC-4DEF-8347-A0C38597437B}" destId="{20EA47C8-B0FF-4F7B-B173-E4044F1412A5}" srcOrd="7" destOrd="0" presId="urn:microsoft.com/office/officeart/2005/8/layout/vList5"/>
    <dgm:cxn modelId="{98479564-A426-4096-9D43-DE7EA4F8A59E}" type="presParOf" srcId="{FD3672B8-AEDC-4DEF-8347-A0C38597437B}" destId="{7D8ED787-B5B8-4E86-9F06-5D564BD86723}" srcOrd="8" destOrd="0" presId="urn:microsoft.com/office/officeart/2005/8/layout/vList5"/>
    <dgm:cxn modelId="{03274AD5-9219-41DD-9DBA-DDD916EB49FE}" type="presParOf" srcId="{7D8ED787-B5B8-4E86-9F06-5D564BD86723}" destId="{3807F605-4BDF-40B8-AF53-F14EF63923C9}" srcOrd="0" destOrd="0" presId="urn:microsoft.com/office/officeart/2005/8/layout/vList5"/>
    <dgm:cxn modelId="{CC08831B-4369-4F67-B5FB-8B5EB2172FFD}" type="presParOf" srcId="{7D8ED787-B5B8-4E86-9F06-5D564BD86723}" destId="{EFB91F58-16F0-4F3C-B26C-DD740DEF4E72}" srcOrd="1" destOrd="0" presId="urn:microsoft.com/office/officeart/2005/8/layout/vList5"/>
    <dgm:cxn modelId="{412C4A4F-395A-4FDD-BE3F-3C4F91F97954}" type="presParOf" srcId="{FD3672B8-AEDC-4DEF-8347-A0C38597437B}" destId="{94E85C45-C507-407B-8652-C39D7937AAA1}" srcOrd="9" destOrd="0" presId="urn:microsoft.com/office/officeart/2005/8/layout/vList5"/>
    <dgm:cxn modelId="{E21C2899-4CC2-4C68-A7C3-20E4D5D97F7C}" type="presParOf" srcId="{FD3672B8-AEDC-4DEF-8347-A0C38597437B}" destId="{9517E228-63A7-499B-87A3-6C57E1D4CB4C}" srcOrd="10" destOrd="0" presId="urn:microsoft.com/office/officeart/2005/8/layout/vList5"/>
    <dgm:cxn modelId="{D90AA359-7645-4358-B050-E83B2F6BE2DC}" type="presParOf" srcId="{9517E228-63A7-499B-87A3-6C57E1D4CB4C}" destId="{D491898A-8AF6-4510-AC01-883222012A21}" srcOrd="0" destOrd="0" presId="urn:microsoft.com/office/officeart/2005/8/layout/vList5"/>
    <dgm:cxn modelId="{5CFC2BEA-504B-440C-8F73-2946D4096E3A}" type="presParOf" srcId="{9517E228-63A7-499B-87A3-6C57E1D4CB4C}" destId="{18453428-6E7D-4DEE-A9BC-141F4C4F6D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A0CB2-E781-4108-B776-62C47259029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5FE527-0086-41C3-A6D2-69D0DA00A1AE}">
      <dgm:prSet phldrT="[文字]"/>
      <dgm:spPr/>
      <dgm:t>
        <a:bodyPr/>
        <a:lstStyle/>
        <a:p>
          <a:r>
            <a:rPr lang="zh-TW" altLang="en-US" b="1" smtClean="0">
              <a:latin typeface="+mn-ea"/>
            </a:rPr>
            <a:t>公開之網際網路資料</a:t>
          </a:r>
          <a:endParaRPr lang="zh-TW" altLang="en-US" dirty="0"/>
        </a:p>
      </dgm:t>
    </dgm:pt>
    <dgm:pt modelId="{FEE544D6-FAA0-4E6E-BAC6-5897CA4C8E71}" type="parTrans" cxnId="{1338A5AE-A973-4F77-8017-7FC51B13711C}">
      <dgm:prSet/>
      <dgm:spPr/>
      <dgm:t>
        <a:bodyPr/>
        <a:lstStyle/>
        <a:p>
          <a:endParaRPr lang="zh-TW" altLang="en-US"/>
        </a:p>
      </dgm:t>
    </dgm:pt>
    <dgm:pt modelId="{1F190E0F-E405-48DE-B821-0C94BCC11959}" type="sibTrans" cxnId="{1338A5AE-A973-4F77-8017-7FC51B13711C}">
      <dgm:prSet/>
      <dgm:spPr/>
      <dgm:t>
        <a:bodyPr/>
        <a:lstStyle/>
        <a:p>
          <a:endParaRPr lang="zh-TW" altLang="en-US"/>
        </a:p>
      </dgm:t>
    </dgm:pt>
    <dgm:pt modelId="{F404FE24-C43B-4C44-9132-9624858B8398}">
      <dgm:prSet phldrT="[文字]" custT="1"/>
      <dgm:spPr/>
      <dgm:t>
        <a:bodyPr/>
        <a:lstStyle/>
        <a:p>
          <a:r>
            <a:rPr lang="en-US" altLang="zh-TW" sz="1800" dirty="0" smtClean="0"/>
            <a:t>60 </a:t>
          </a:r>
          <a:r>
            <a:rPr lang="zh-TW" altLang="en-US" sz="1800" dirty="0" smtClean="0"/>
            <a:t>億以上</a:t>
          </a:r>
          <a:endParaRPr lang="zh-TW" altLang="en-US" sz="1800" dirty="0"/>
        </a:p>
      </dgm:t>
    </dgm:pt>
    <dgm:pt modelId="{41AEC31F-7EAF-47AF-AB42-D67A4CFFB53A}" type="parTrans" cxnId="{88EAABEC-A5AA-4936-A1DF-766C64178162}">
      <dgm:prSet/>
      <dgm:spPr/>
      <dgm:t>
        <a:bodyPr/>
        <a:lstStyle/>
        <a:p>
          <a:endParaRPr lang="zh-TW" altLang="en-US"/>
        </a:p>
      </dgm:t>
    </dgm:pt>
    <dgm:pt modelId="{A4792628-B8D1-4A9A-B7F6-AE31859F0F64}" type="sibTrans" cxnId="{88EAABEC-A5AA-4936-A1DF-766C64178162}">
      <dgm:prSet/>
      <dgm:spPr/>
      <dgm:t>
        <a:bodyPr/>
        <a:lstStyle/>
        <a:p>
          <a:endParaRPr lang="zh-TW" altLang="en-US"/>
        </a:p>
      </dgm:t>
    </dgm:pt>
    <dgm:pt modelId="{CE5D9566-A572-40B7-A9AC-0AC93D2663A7}">
      <dgm:prSet phldrT="[文字]"/>
      <dgm:spPr/>
      <dgm:t>
        <a:bodyPr/>
        <a:lstStyle/>
        <a:p>
          <a:r>
            <a:rPr lang="zh-TW" altLang="en-US" b="1" dirty="0" smtClean="0">
              <a:latin typeface="+mn-ea"/>
            </a:rPr>
            <a:t>學術出版社出版品</a:t>
          </a:r>
          <a:endParaRPr lang="zh-TW" altLang="en-US" dirty="0"/>
        </a:p>
      </dgm:t>
    </dgm:pt>
    <dgm:pt modelId="{CD86A306-021E-45A5-83E6-B1314CF10BD5}" type="parTrans" cxnId="{46A31102-6E3F-4523-BE9A-04017527F14A}">
      <dgm:prSet/>
      <dgm:spPr/>
      <dgm:t>
        <a:bodyPr/>
        <a:lstStyle/>
        <a:p>
          <a:endParaRPr lang="zh-TW" altLang="en-US"/>
        </a:p>
      </dgm:t>
    </dgm:pt>
    <dgm:pt modelId="{BE75CDC1-8902-4376-BBE0-64604F1095B6}" type="sibTrans" cxnId="{46A31102-6E3F-4523-BE9A-04017527F14A}">
      <dgm:prSet/>
      <dgm:spPr/>
      <dgm:t>
        <a:bodyPr/>
        <a:lstStyle/>
        <a:p>
          <a:endParaRPr lang="zh-TW" altLang="en-US"/>
        </a:p>
      </dgm:t>
    </dgm:pt>
    <dgm:pt modelId="{45790456-4910-459B-B909-1F4EB63DDF55}">
      <dgm:prSet phldrT="[文字]" custT="1"/>
      <dgm:spPr/>
      <dgm:t>
        <a:bodyPr/>
        <a:lstStyle/>
        <a:p>
          <a:r>
            <a:rPr lang="zh-TW" altLang="zh-TW" sz="1600" dirty="0" smtClean="0"/>
            <a:t>例如： </a:t>
          </a:r>
          <a:r>
            <a:rPr lang="en-US" altLang="zh-TW" sz="1600" dirty="0" smtClean="0"/>
            <a:t>ACM </a:t>
          </a:r>
          <a:r>
            <a:rPr lang="zh-TW" altLang="zh-TW" sz="1600" dirty="0" smtClean="0"/>
            <a:t>、 </a:t>
          </a:r>
          <a:r>
            <a:rPr lang="en-US" altLang="zh-TW" sz="1600" dirty="0" smtClean="0"/>
            <a:t>ACS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AIP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APS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Elsevier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IEEE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IOP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Lippincott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Nature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Ovid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Oxford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Sage</a:t>
          </a:r>
          <a:r>
            <a:rPr lang="zh-TW" altLang="zh-TW" sz="1600" dirty="0" smtClean="0"/>
            <a:t> 、 </a:t>
          </a:r>
          <a:r>
            <a:rPr lang="en-US" altLang="zh-TW" sz="1600" dirty="0" smtClean="0"/>
            <a:t>Springer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Taylor &amp; Francis</a:t>
          </a:r>
          <a:r>
            <a:rPr lang="zh-TW" altLang="zh-TW" sz="1600" dirty="0" smtClean="0"/>
            <a:t>、</a:t>
          </a:r>
          <a:r>
            <a:rPr lang="en-US" altLang="zh-TW" sz="1600" dirty="0" smtClean="0"/>
            <a:t>Wiley</a:t>
          </a:r>
          <a:r>
            <a:rPr lang="zh-TW" altLang="zh-TW" sz="1600" dirty="0" smtClean="0"/>
            <a:t>等</a:t>
          </a:r>
          <a:endParaRPr lang="zh-TW" altLang="en-US" sz="1600" dirty="0"/>
        </a:p>
      </dgm:t>
    </dgm:pt>
    <dgm:pt modelId="{3D6C91A2-A6F9-4968-A38E-724429146A68}" type="parTrans" cxnId="{86B57979-389A-474F-9500-A66907AD5539}">
      <dgm:prSet/>
      <dgm:spPr/>
      <dgm:t>
        <a:bodyPr/>
        <a:lstStyle/>
        <a:p>
          <a:endParaRPr lang="zh-TW" altLang="en-US"/>
        </a:p>
      </dgm:t>
    </dgm:pt>
    <dgm:pt modelId="{7279CD0D-AC40-499B-9271-B86976CE7810}" type="sibTrans" cxnId="{86B57979-389A-474F-9500-A66907AD5539}">
      <dgm:prSet/>
      <dgm:spPr/>
      <dgm:t>
        <a:bodyPr/>
        <a:lstStyle/>
        <a:p>
          <a:endParaRPr lang="zh-TW" altLang="en-US"/>
        </a:p>
      </dgm:t>
    </dgm:pt>
    <dgm:pt modelId="{07A4EC0B-4BCA-4AE6-A87D-D734AE401FF1}">
      <dgm:prSet phldrT="[文字]"/>
      <dgm:spPr/>
      <dgm:t>
        <a:bodyPr/>
        <a:lstStyle/>
        <a:p>
          <a:r>
            <a:rPr lang="zh-TW" altLang="en-US" b="1" smtClean="0">
              <a:latin typeface="+mn-ea"/>
            </a:rPr>
            <a:t>學生作業報告</a:t>
          </a:r>
          <a:endParaRPr lang="zh-TW" altLang="en-US" dirty="0"/>
        </a:p>
      </dgm:t>
    </dgm:pt>
    <dgm:pt modelId="{D8E898A6-10E2-4168-91A5-B246C6C8B957}" type="parTrans" cxnId="{7AE0D1B2-7571-44B0-B3C1-882BEA5B0392}">
      <dgm:prSet/>
      <dgm:spPr/>
      <dgm:t>
        <a:bodyPr/>
        <a:lstStyle/>
        <a:p>
          <a:endParaRPr lang="zh-TW" altLang="en-US"/>
        </a:p>
      </dgm:t>
    </dgm:pt>
    <dgm:pt modelId="{1BE69C48-8D12-4F0A-9D5F-A638021520DD}" type="sibTrans" cxnId="{7AE0D1B2-7571-44B0-B3C1-882BEA5B0392}">
      <dgm:prSet/>
      <dgm:spPr/>
      <dgm:t>
        <a:bodyPr/>
        <a:lstStyle/>
        <a:p>
          <a:endParaRPr lang="zh-TW" altLang="en-US"/>
        </a:p>
      </dgm:t>
    </dgm:pt>
    <dgm:pt modelId="{1CD8A5EF-04CD-4561-99E7-9A3C529606EA}">
      <dgm:prSet phldrT="[文字]" custT="1"/>
      <dgm:spPr/>
      <dgm:t>
        <a:bodyPr/>
        <a:lstStyle/>
        <a:p>
          <a:r>
            <a:rPr lang="zh-TW" altLang="zh-TW" sz="1800" dirty="0" smtClean="0"/>
            <a:t>全球</a:t>
          </a:r>
          <a:r>
            <a:rPr lang="en-US" altLang="zh-TW" sz="1800" dirty="0" err="1" smtClean="0"/>
            <a:t>Turnitin</a:t>
          </a:r>
          <a:r>
            <a:rPr lang="zh-TW" altLang="zh-TW" sz="1800" dirty="0" smtClean="0"/>
            <a:t>用戶曾上傳並儲存的文</a:t>
          </a:r>
          <a:r>
            <a:rPr lang="zh-TW" altLang="en-US" sz="1800" dirty="0" smtClean="0"/>
            <a:t>檔</a:t>
          </a:r>
          <a:endParaRPr lang="zh-TW" altLang="en-US" sz="1800" dirty="0"/>
        </a:p>
      </dgm:t>
    </dgm:pt>
    <dgm:pt modelId="{D86DB326-15BB-4D5F-A339-D450A7052A1E}" type="parTrans" cxnId="{2997D904-A462-43C3-84E3-EE4D641969EB}">
      <dgm:prSet/>
      <dgm:spPr/>
      <dgm:t>
        <a:bodyPr/>
        <a:lstStyle/>
        <a:p>
          <a:endParaRPr lang="zh-TW" altLang="en-US"/>
        </a:p>
      </dgm:t>
    </dgm:pt>
    <dgm:pt modelId="{50912237-96BA-4595-987B-215C4338A585}" type="sibTrans" cxnId="{2997D904-A462-43C3-84E3-EE4D641969EB}">
      <dgm:prSet/>
      <dgm:spPr/>
      <dgm:t>
        <a:bodyPr/>
        <a:lstStyle/>
        <a:p>
          <a:endParaRPr lang="zh-TW" altLang="en-US"/>
        </a:p>
      </dgm:t>
    </dgm:pt>
    <dgm:pt modelId="{C51DE9A2-8A2F-43B6-AC33-5DD4551C2654}">
      <dgm:prSet phldrT="[文字]" custT="1"/>
      <dgm:spPr/>
      <dgm:t>
        <a:bodyPr/>
        <a:lstStyle/>
        <a:p>
          <a:r>
            <a:rPr lang="en-US" altLang="zh-TW" sz="1800" dirty="0" smtClean="0"/>
            <a:t>9.5 </a:t>
          </a:r>
          <a:r>
            <a:rPr lang="zh-TW" altLang="en-US" sz="1800" dirty="0" smtClean="0"/>
            <a:t>億篇以上</a:t>
          </a:r>
          <a:endParaRPr lang="zh-TW" altLang="en-US" sz="1800" dirty="0"/>
        </a:p>
      </dgm:t>
    </dgm:pt>
    <dgm:pt modelId="{424BBB48-3E4E-437F-B3DA-BE89D4005F5A}" type="parTrans" cxnId="{2BC870EF-C1E8-42BC-941D-B88667139DD1}">
      <dgm:prSet/>
      <dgm:spPr/>
      <dgm:t>
        <a:bodyPr/>
        <a:lstStyle/>
        <a:p>
          <a:endParaRPr lang="zh-TW" altLang="en-US"/>
        </a:p>
      </dgm:t>
    </dgm:pt>
    <dgm:pt modelId="{8D6A1932-E049-4090-AC43-2D872EEBC41B}" type="sibTrans" cxnId="{2BC870EF-C1E8-42BC-941D-B88667139DD1}">
      <dgm:prSet/>
      <dgm:spPr/>
      <dgm:t>
        <a:bodyPr/>
        <a:lstStyle/>
        <a:p>
          <a:endParaRPr lang="zh-TW" altLang="en-US"/>
        </a:p>
      </dgm:t>
    </dgm:pt>
    <dgm:pt modelId="{C4B2EC1D-0F8B-424C-BE33-3A8538A67215}">
      <dgm:prSet phldrT="[文字]" custT="1"/>
      <dgm:spPr/>
      <dgm:t>
        <a:bodyPr/>
        <a:lstStyle/>
        <a:p>
          <a:r>
            <a:rPr lang="en-US" altLang="zh-TW" sz="1600" dirty="0" smtClean="0"/>
            <a:t>1.82</a:t>
          </a:r>
          <a:r>
            <a:rPr lang="zh-TW" altLang="en-US" sz="1600" dirty="0" smtClean="0"/>
            <a:t>億篇以上</a:t>
          </a:r>
          <a:endParaRPr lang="zh-TW" altLang="en-US" sz="1600" dirty="0"/>
        </a:p>
      </dgm:t>
    </dgm:pt>
    <dgm:pt modelId="{41F2FD90-1E3E-485D-9C25-A8699B790895}" type="parTrans" cxnId="{731307EE-7E8F-42B2-AADB-F8300AED4BB6}">
      <dgm:prSet/>
      <dgm:spPr/>
      <dgm:t>
        <a:bodyPr/>
        <a:lstStyle/>
        <a:p>
          <a:endParaRPr lang="zh-TW" altLang="en-US"/>
        </a:p>
      </dgm:t>
    </dgm:pt>
    <dgm:pt modelId="{19093A93-6400-4262-8AD9-CDF8CAEB0BEA}" type="sibTrans" cxnId="{731307EE-7E8F-42B2-AADB-F8300AED4BB6}">
      <dgm:prSet/>
      <dgm:spPr/>
      <dgm:t>
        <a:bodyPr/>
        <a:lstStyle/>
        <a:p>
          <a:endParaRPr lang="zh-TW" altLang="en-US"/>
        </a:p>
      </dgm:t>
    </dgm:pt>
    <dgm:pt modelId="{2C8B0786-1B9E-4593-B284-870A8099B700}" type="pres">
      <dgm:prSet presAssocID="{E3CA0CB2-E781-4108-B776-62C47259029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2549D3-5D9E-465F-8BD3-97FB1BAEF77F}" type="pres">
      <dgm:prSet presAssocID="{E3CA0CB2-E781-4108-B776-62C47259029C}" presName="cycle" presStyleCnt="0"/>
      <dgm:spPr/>
      <dgm:t>
        <a:bodyPr/>
        <a:lstStyle/>
        <a:p>
          <a:endParaRPr lang="zh-TW" altLang="en-US"/>
        </a:p>
      </dgm:t>
    </dgm:pt>
    <dgm:pt modelId="{80C85189-D693-4237-AD06-B6B42F478B40}" type="pres">
      <dgm:prSet presAssocID="{E3CA0CB2-E781-4108-B776-62C47259029C}" presName="centerShape" presStyleCnt="0"/>
      <dgm:spPr/>
      <dgm:t>
        <a:bodyPr/>
        <a:lstStyle/>
        <a:p>
          <a:endParaRPr lang="zh-TW" altLang="en-US"/>
        </a:p>
      </dgm:t>
    </dgm:pt>
    <dgm:pt modelId="{E7E6DB79-944A-4109-8F12-385CF03311A3}" type="pres">
      <dgm:prSet presAssocID="{E3CA0CB2-E781-4108-B776-62C47259029C}" presName="connSite" presStyleLbl="node1" presStyleIdx="0" presStyleCnt="4"/>
      <dgm:spPr/>
      <dgm:t>
        <a:bodyPr/>
        <a:lstStyle/>
        <a:p>
          <a:endParaRPr lang="zh-TW" altLang="en-US"/>
        </a:p>
      </dgm:t>
    </dgm:pt>
    <dgm:pt modelId="{06933060-2268-481E-9A01-BE664316CE73}" type="pres">
      <dgm:prSet presAssocID="{E3CA0CB2-E781-4108-B776-62C47259029C}" presName="visible" presStyleLbl="node1" presStyleIdx="0" presStyleCnt="4"/>
      <dgm:spPr/>
      <dgm:t>
        <a:bodyPr/>
        <a:lstStyle/>
        <a:p>
          <a:endParaRPr lang="zh-TW" altLang="en-US"/>
        </a:p>
      </dgm:t>
    </dgm:pt>
    <dgm:pt modelId="{D4783C67-128C-47F8-94A7-20E059C681BD}" type="pres">
      <dgm:prSet presAssocID="{FEE544D6-FAA0-4E6E-BAC6-5897CA4C8E71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EBD94FAC-0554-4A8A-AE3D-4A1BEAB6BC0C}" type="pres">
      <dgm:prSet presAssocID="{A55FE527-0086-41C3-A6D2-69D0DA00A1AE}" presName="node" presStyleCnt="0"/>
      <dgm:spPr/>
      <dgm:t>
        <a:bodyPr/>
        <a:lstStyle/>
        <a:p>
          <a:endParaRPr lang="zh-TW" altLang="en-US"/>
        </a:p>
      </dgm:t>
    </dgm:pt>
    <dgm:pt modelId="{46906AE7-E84D-43EC-8211-DF2AA6B37E94}" type="pres">
      <dgm:prSet presAssocID="{A55FE527-0086-41C3-A6D2-69D0DA00A1AE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5986996-96F7-41C5-9581-996E3509FEA5}" type="pres">
      <dgm:prSet presAssocID="{A55FE527-0086-41C3-A6D2-69D0DA00A1AE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FD5E8-9668-4812-ABC8-2B870D20222A}" type="pres">
      <dgm:prSet presAssocID="{CD86A306-021E-45A5-83E6-B1314CF10BD5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962261B8-3EA4-4384-B377-A39E89ED4C84}" type="pres">
      <dgm:prSet presAssocID="{CE5D9566-A572-40B7-A9AC-0AC93D2663A7}" presName="node" presStyleCnt="0"/>
      <dgm:spPr/>
      <dgm:t>
        <a:bodyPr/>
        <a:lstStyle/>
        <a:p>
          <a:endParaRPr lang="zh-TW" altLang="en-US"/>
        </a:p>
      </dgm:t>
    </dgm:pt>
    <dgm:pt modelId="{14B19A20-7729-47B8-B63E-45037D301DAF}" type="pres">
      <dgm:prSet presAssocID="{CE5D9566-A572-40B7-A9AC-0AC93D2663A7}" presName="parentNode" presStyleLbl="node1" presStyleIdx="2" presStyleCnt="4" custScaleX="108522" custScaleY="111165" custLinFactNeighborX="11209" custLinFactNeighborY="-67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FEC484-4709-4A74-8C57-6298FEEA6377}" type="pres">
      <dgm:prSet presAssocID="{CE5D9566-A572-40B7-A9AC-0AC93D2663A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57EEA-7575-470E-A4F1-A63A8BAD9D84}" type="pres">
      <dgm:prSet presAssocID="{D8E898A6-10E2-4168-91A5-B246C6C8B957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30AF860C-208A-4663-B0AF-345010A3EDEC}" type="pres">
      <dgm:prSet presAssocID="{07A4EC0B-4BCA-4AE6-A87D-D734AE401FF1}" presName="node" presStyleCnt="0"/>
      <dgm:spPr/>
      <dgm:t>
        <a:bodyPr/>
        <a:lstStyle/>
        <a:p>
          <a:endParaRPr lang="zh-TW" altLang="en-US"/>
        </a:p>
      </dgm:t>
    </dgm:pt>
    <dgm:pt modelId="{0D30A22B-1B4B-4258-9FE8-6A98E646F45D}" type="pres">
      <dgm:prSet presAssocID="{07A4EC0B-4BCA-4AE6-A87D-D734AE401FF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5D4FEA-7537-4679-BBB2-4E8A1399FFF1}" type="pres">
      <dgm:prSet presAssocID="{07A4EC0B-4BCA-4AE6-A87D-D734AE401FF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EAABEC-A5AA-4936-A1DF-766C64178162}" srcId="{A55FE527-0086-41C3-A6D2-69D0DA00A1AE}" destId="{F404FE24-C43B-4C44-9132-9624858B8398}" srcOrd="0" destOrd="0" parTransId="{41AEC31F-7EAF-47AF-AB42-D67A4CFFB53A}" sibTransId="{A4792628-B8D1-4A9A-B7F6-AE31859F0F64}"/>
    <dgm:cxn modelId="{A8A62F57-1FD5-482F-8704-B83F71F4C0C3}" type="presOf" srcId="{45790456-4910-459B-B909-1F4EB63DDF55}" destId="{3CFEC484-4709-4A74-8C57-6298FEEA6377}" srcOrd="0" destOrd="0" presId="urn:microsoft.com/office/officeart/2005/8/layout/radial2"/>
    <dgm:cxn modelId="{1BB75429-7546-4C68-87C5-0A034AF00C25}" type="presOf" srcId="{A55FE527-0086-41C3-A6D2-69D0DA00A1AE}" destId="{46906AE7-E84D-43EC-8211-DF2AA6B37E94}" srcOrd="0" destOrd="0" presId="urn:microsoft.com/office/officeart/2005/8/layout/radial2"/>
    <dgm:cxn modelId="{1338A5AE-A973-4F77-8017-7FC51B13711C}" srcId="{E3CA0CB2-E781-4108-B776-62C47259029C}" destId="{A55FE527-0086-41C3-A6D2-69D0DA00A1AE}" srcOrd="0" destOrd="0" parTransId="{FEE544D6-FAA0-4E6E-BAC6-5897CA4C8E71}" sibTransId="{1F190E0F-E405-48DE-B821-0C94BCC11959}"/>
    <dgm:cxn modelId="{86B57979-389A-474F-9500-A66907AD5539}" srcId="{CE5D9566-A572-40B7-A9AC-0AC93D2663A7}" destId="{45790456-4910-459B-B909-1F4EB63DDF55}" srcOrd="0" destOrd="0" parTransId="{3D6C91A2-A6F9-4968-A38E-724429146A68}" sibTransId="{7279CD0D-AC40-499B-9271-B86976CE7810}"/>
    <dgm:cxn modelId="{FE4E6727-3073-40F2-BDDD-6377A6953C9C}" type="presOf" srcId="{D8E898A6-10E2-4168-91A5-B246C6C8B957}" destId="{26557EEA-7575-470E-A4F1-A63A8BAD9D84}" srcOrd="0" destOrd="0" presId="urn:microsoft.com/office/officeart/2005/8/layout/radial2"/>
    <dgm:cxn modelId="{762AFBFB-0E91-43A6-A355-34E187137681}" type="presOf" srcId="{CE5D9566-A572-40B7-A9AC-0AC93D2663A7}" destId="{14B19A20-7729-47B8-B63E-45037D301DAF}" srcOrd="0" destOrd="0" presId="urn:microsoft.com/office/officeart/2005/8/layout/radial2"/>
    <dgm:cxn modelId="{CA5077F9-3870-4EB8-8AB0-88C5B5FB320F}" type="presOf" srcId="{C4B2EC1D-0F8B-424C-BE33-3A8538A67215}" destId="{3CFEC484-4709-4A74-8C57-6298FEEA6377}" srcOrd="0" destOrd="1" presId="urn:microsoft.com/office/officeart/2005/8/layout/radial2"/>
    <dgm:cxn modelId="{EE6CCDA8-9F60-425E-B9D4-2F488F628B5F}" type="presOf" srcId="{1CD8A5EF-04CD-4561-99E7-9A3C529606EA}" destId="{1A5D4FEA-7537-4679-BBB2-4E8A1399FFF1}" srcOrd="0" destOrd="0" presId="urn:microsoft.com/office/officeart/2005/8/layout/radial2"/>
    <dgm:cxn modelId="{E53F766A-174D-42B2-B231-23D1FA842B08}" type="presOf" srcId="{C51DE9A2-8A2F-43B6-AC33-5DD4551C2654}" destId="{1A5D4FEA-7537-4679-BBB2-4E8A1399FFF1}" srcOrd="0" destOrd="1" presId="urn:microsoft.com/office/officeart/2005/8/layout/radial2"/>
    <dgm:cxn modelId="{46A31102-6E3F-4523-BE9A-04017527F14A}" srcId="{E3CA0CB2-E781-4108-B776-62C47259029C}" destId="{CE5D9566-A572-40B7-A9AC-0AC93D2663A7}" srcOrd="1" destOrd="0" parTransId="{CD86A306-021E-45A5-83E6-B1314CF10BD5}" sibTransId="{BE75CDC1-8902-4376-BBE0-64604F1095B6}"/>
    <dgm:cxn modelId="{2997D904-A462-43C3-84E3-EE4D641969EB}" srcId="{07A4EC0B-4BCA-4AE6-A87D-D734AE401FF1}" destId="{1CD8A5EF-04CD-4561-99E7-9A3C529606EA}" srcOrd="0" destOrd="0" parTransId="{D86DB326-15BB-4D5F-A339-D450A7052A1E}" sibTransId="{50912237-96BA-4595-987B-215C4338A585}"/>
    <dgm:cxn modelId="{51997B2D-35A7-442E-9937-15B2C30E759B}" type="presOf" srcId="{FEE544D6-FAA0-4E6E-BAC6-5897CA4C8E71}" destId="{D4783C67-128C-47F8-94A7-20E059C681BD}" srcOrd="0" destOrd="0" presId="urn:microsoft.com/office/officeart/2005/8/layout/radial2"/>
    <dgm:cxn modelId="{7AE0D1B2-7571-44B0-B3C1-882BEA5B0392}" srcId="{E3CA0CB2-E781-4108-B776-62C47259029C}" destId="{07A4EC0B-4BCA-4AE6-A87D-D734AE401FF1}" srcOrd="2" destOrd="0" parTransId="{D8E898A6-10E2-4168-91A5-B246C6C8B957}" sibTransId="{1BE69C48-8D12-4F0A-9D5F-A638021520DD}"/>
    <dgm:cxn modelId="{731307EE-7E8F-42B2-AADB-F8300AED4BB6}" srcId="{CE5D9566-A572-40B7-A9AC-0AC93D2663A7}" destId="{C4B2EC1D-0F8B-424C-BE33-3A8538A67215}" srcOrd="1" destOrd="0" parTransId="{41F2FD90-1E3E-485D-9C25-A8699B790895}" sibTransId="{19093A93-6400-4262-8AD9-CDF8CAEB0BEA}"/>
    <dgm:cxn modelId="{9B623854-4978-429D-A69B-D30D8460E0F5}" type="presOf" srcId="{07A4EC0B-4BCA-4AE6-A87D-D734AE401FF1}" destId="{0D30A22B-1B4B-4258-9FE8-6A98E646F45D}" srcOrd="0" destOrd="0" presId="urn:microsoft.com/office/officeart/2005/8/layout/radial2"/>
    <dgm:cxn modelId="{67C2780E-63C3-4BC1-87D3-7D07A1B0779E}" type="presOf" srcId="{E3CA0CB2-E781-4108-B776-62C47259029C}" destId="{2C8B0786-1B9E-4593-B284-870A8099B700}" srcOrd="0" destOrd="0" presId="urn:microsoft.com/office/officeart/2005/8/layout/radial2"/>
    <dgm:cxn modelId="{AD0369EA-6A2B-4234-850E-C15A0E99F679}" type="presOf" srcId="{CD86A306-021E-45A5-83E6-B1314CF10BD5}" destId="{7A9FD5E8-9668-4812-ABC8-2B870D20222A}" srcOrd="0" destOrd="0" presId="urn:microsoft.com/office/officeart/2005/8/layout/radial2"/>
    <dgm:cxn modelId="{027BD676-7D0D-4C07-A562-B3740F1DBF25}" type="presOf" srcId="{F404FE24-C43B-4C44-9132-9624858B8398}" destId="{25986996-96F7-41C5-9581-996E3509FEA5}" srcOrd="0" destOrd="0" presId="urn:microsoft.com/office/officeart/2005/8/layout/radial2"/>
    <dgm:cxn modelId="{2BC870EF-C1E8-42BC-941D-B88667139DD1}" srcId="{07A4EC0B-4BCA-4AE6-A87D-D734AE401FF1}" destId="{C51DE9A2-8A2F-43B6-AC33-5DD4551C2654}" srcOrd="1" destOrd="0" parTransId="{424BBB48-3E4E-437F-B3DA-BE89D4005F5A}" sibTransId="{8D6A1932-E049-4090-AC43-2D872EEBC41B}"/>
    <dgm:cxn modelId="{006BBAF1-166D-4090-AE96-EE819B36BFFF}" type="presParOf" srcId="{2C8B0786-1B9E-4593-B284-870A8099B700}" destId="{D52549D3-5D9E-465F-8BD3-97FB1BAEF77F}" srcOrd="0" destOrd="0" presId="urn:microsoft.com/office/officeart/2005/8/layout/radial2"/>
    <dgm:cxn modelId="{0F35BB3D-387C-4E7F-85C2-444BB6B79690}" type="presParOf" srcId="{D52549D3-5D9E-465F-8BD3-97FB1BAEF77F}" destId="{80C85189-D693-4237-AD06-B6B42F478B40}" srcOrd="0" destOrd="0" presId="urn:microsoft.com/office/officeart/2005/8/layout/radial2"/>
    <dgm:cxn modelId="{040E21A2-DC94-42D2-B629-D1803BF891B1}" type="presParOf" srcId="{80C85189-D693-4237-AD06-B6B42F478B40}" destId="{E7E6DB79-944A-4109-8F12-385CF03311A3}" srcOrd="0" destOrd="0" presId="urn:microsoft.com/office/officeart/2005/8/layout/radial2"/>
    <dgm:cxn modelId="{11FEE780-622F-4139-98F7-4F8535B9E4A0}" type="presParOf" srcId="{80C85189-D693-4237-AD06-B6B42F478B40}" destId="{06933060-2268-481E-9A01-BE664316CE73}" srcOrd="1" destOrd="0" presId="urn:microsoft.com/office/officeart/2005/8/layout/radial2"/>
    <dgm:cxn modelId="{17B0F39B-F83B-4D9F-AAAF-5FF8DC99EE35}" type="presParOf" srcId="{D52549D3-5D9E-465F-8BD3-97FB1BAEF77F}" destId="{D4783C67-128C-47F8-94A7-20E059C681BD}" srcOrd="1" destOrd="0" presId="urn:microsoft.com/office/officeart/2005/8/layout/radial2"/>
    <dgm:cxn modelId="{8A13F007-7339-4BA0-892F-6535CB66D68B}" type="presParOf" srcId="{D52549D3-5D9E-465F-8BD3-97FB1BAEF77F}" destId="{EBD94FAC-0554-4A8A-AE3D-4A1BEAB6BC0C}" srcOrd="2" destOrd="0" presId="urn:microsoft.com/office/officeart/2005/8/layout/radial2"/>
    <dgm:cxn modelId="{28984B6B-D468-4F68-BA30-2B531CF72CA8}" type="presParOf" srcId="{EBD94FAC-0554-4A8A-AE3D-4A1BEAB6BC0C}" destId="{46906AE7-E84D-43EC-8211-DF2AA6B37E94}" srcOrd="0" destOrd="0" presId="urn:microsoft.com/office/officeart/2005/8/layout/radial2"/>
    <dgm:cxn modelId="{C38F52F1-6028-43D1-925E-B839D0C98041}" type="presParOf" srcId="{EBD94FAC-0554-4A8A-AE3D-4A1BEAB6BC0C}" destId="{25986996-96F7-41C5-9581-996E3509FEA5}" srcOrd="1" destOrd="0" presId="urn:microsoft.com/office/officeart/2005/8/layout/radial2"/>
    <dgm:cxn modelId="{C689606D-7AAF-4933-AE42-58ABF2D907D3}" type="presParOf" srcId="{D52549D3-5D9E-465F-8BD3-97FB1BAEF77F}" destId="{7A9FD5E8-9668-4812-ABC8-2B870D20222A}" srcOrd="3" destOrd="0" presId="urn:microsoft.com/office/officeart/2005/8/layout/radial2"/>
    <dgm:cxn modelId="{D6302EE4-40E4-4B8A-96A6-5DC814D72FA3}" type="presParOf" srcId="{D52549D3-5D9E-465F-8BD3-97FB1BAEF77F}" destId="{962261B8-3EA4-4384-B377-A39E89ED4C84}" srcOrd="4" destOrd="0" presId="urn:microsoft.com/office/officeart/2005/8/layout/radial2"/>
    <dgm:cxn modelId="{83CA6499-5C97-4CC9-A7D1-25DD7359876F}" type="presParOf" srcId="{962261B8-3EA4-4384-B377-A39E89ED4C84}" destId="{14B19A20-7729-47B8-B63E-45037D301DAF}" srcOrd="0" destOrd="0" presId="urn:microsoft.com/office/officeart/2005/8/layout/radial2"/>
    <dgm:cxn modelId="{B0CD47F4-6093-4F5D-AE01-13EDDB22EA9A}" type="presParOf" srcId="{962261B8-3EA4-4384-B377-A39E89ED4C84}" destId="{3CFEC484-4709-4A74-8C57-6298FEEA6377}" srcOrd="1" destOrd="0" presId="urn:microsoft.com/office/officeart/2005/8/layout/radial2"/>
    <dgm:cxn modelId="{534DBFAB-2E36-43E5-B304-97C302A5E67F}" type="presParOf" srcId="{D52549D3-5D9E-465F-8BD3-97FB1BAEF77F}" destId="{26557EEA-7575-470E-A4F1-A63A8BAD9D84}" srcOrd="5" destOrd="0" presId="urn:microsoft.com/office/officeart/2005/8/layout/radial2"/>
    <dgm:cxn modelId="{D92C89F0-C020-41F7-B2FA-77ACEFEB41CD}" type="presParOf" srcId="{D52549D3-5D9E-465F-8BD3-97FB1BAEF77F}" destId="{30AF860C-208A-4663-B0AF-345010A3EDEC}" srcOrd="6" destOrd="0" presId="urn:microsoft.com/office/officeart/2005/8/layout/radial2"/>
    <dgm:cxn modelId="{7935641D-7675-43C2-B452-A83959F97336}" type="presParOf" srcId="{30AF860C-208A-4663-B0AF-345010A3EDEC}" destId="{0D30A22B-1B4B-4258-9FE8-6A98E646F45D}" srcOrd="0" destOrd="0" presId="urn:microsoft.com/office/officeart/2005/8/layout/radial2"/>
    <dgm:cxn modelId="{F0019A44-5521-44E3-83FF-66D54A7F046B}" type="presParOf" srcId="{30AF860C-208A-4663-B0AF-345010A3EDEC}" destId="{1A5D4FEA-7537-4679-BBB2-4E8A1399FFF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113FB-67D3-40D2-AACB-98034E42FE67}">
      <dsp:nvSpPr>
        <dsp:cNvPr id="0" name=""/>
        <dsp:cNvSpPr/>
      </dsp:nvSpPr>
      <dsp:spPr>
        <a:xfrm rot="5400000">
          <a:off x="4948299" y="-2996722"/>
          <a:ext cx="779297" cy="67793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IEL</a:t>
          </a:r>
          <a:r>
            <a:rPr lang="zh-TW" altLang="en-US" sz="2000" kern="1200" dirty="0" smtClean="0"/>
            <a:t>、</a:t>
          </a:r>
          <a:r>
            <a:rPr lang="en-US" altLang="zh-TW" sz="2000" kern="1200" dirty="0" smtClean="0"/>
            <a:t>PubMed</a:t>
          </a:r>
          <a:r>
            <a:rPr lang="zh-TW" altLang="en-US" sz="2000" kern="1200" dirty="0" smtClean="0"/>
            <a:t>、</a:t>
          </a:r>
          <a:r>
            <a:rPr lang="en-US" altLang="zh-TW" sz="2000" kern="1200" dirty="0" smtClean="0"/>
            <a:t>Scopus</a:t>
          </a:r>
          <a:r>
            <a:rPr lang="zh-TW" altLang="en-US" sz="2000" kern="1200" dirty="0" smtClean="0"/>
            <a:t>、</a:t>
          </a:r>
          <a:r>
            <a:rPr lang="en-US" altLang="zh-TW" sz="2000" kern="1200" dirty="0" smtClean="0"/>
            <a:t>Web of Science-SCIE</a:t>
          </a:r>
          <a:r>
            <a:rPr lang="zh-TW" altLang="en-US" sz="2000" kern="1200" dirty="0" smtClean="0"/>
            <a:t>、</a:t>
          </a:r>
          <a:r>
            <a:rPr lang="en-US" altLang="zh-TW" sz="2000" kern="1200" dirty="0" smtClean="0"/>
            <a:t>SSCI</a:t>
          </a:r>
          <a:r>
            <a:rPr lang="zh-TW" altLang="en-US" sz="2000" kern="1200" dirty="0" smtClean="0"/>
            <a:t>、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華藝線上圖書館等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48298" y="41321"/>
        <a:ext cx="6741258" cy="703213"/>
      </dsp:txXfrm>
    </dsp:sp>
    <dsp:sp modelId="{38427B55-F6C6-4DA5-90F3-910C897CD2B5}">
      <dsp:nvSpPr>
        <dsp:cNvPr id="0" name=""/>
        <dsp:cNvSpPr/>
      </dsp:nvSpPr>
      <dsp:spPr>
        <a:xfrm>
          <a:off x="1504" y="53876"/>
          <a:ext cx="1946793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學術期刊文獻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86978"/>
        <a:ext cx="1880589" cy="611898"/>
      </dsp:txXfrm>
    </dsp:sp>
    <dsp:sp modelId="{E07F917E-3FC1-4069-8045-A3868356829A}">
      <dsp:nvSpPr>
        <dsp:cNvPr id="0" name=""/>
        <dsp:cNvSpPr/>
      </dsp:nvSpPr>
      <dsp:spPr>
        <a:xfrm rot="5400000">
          <a:off x="4926190" y="-2161410"/>
          <a:ext cx="823514" cy="67793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Journal Citation Reports</a:t>
          </a:r>
          <a:endParaRPr lang="zh-TW" altLang="en-US" sz="2000" kern="1200" dirty="0">
            <a:solidFill>
              <a:srgbClr val="7030A0"/>
            </a:solidFill>
          </a:endParaRPr>
        </a:p>
      </dsp:txBody>
      <dsp:txXfrm rot="-5400000">
        <a:off x="1948298" y="856683"/>
        <a:ext cx="6739099" cy="743112"/>
      </dsp:txXfrm>
    </dsp:sp>
    <dsp:sp modelId="{B83338FC-D231-43EB-BE0C-DFACF90EDC55}">
      <dsp:nvSpPr>
        <dsp:cNvPr id="0" name=""/>
        <dsp:cNvSpPr/>
      </dsp:nvSpPr>
      <dsp:spPr>
        <a:xfrm>
          <a:off x="1504" y="889187"/>
          <a:ext cx="1946793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期刊影響指數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922289"/>
        <a:ext cx="1880589" cy="611898"/>
      </dsp:txXfrm>
    </dsp:sp>
    <dsp:sp modelId="{F2CDC738-F5B8-4A2C-A2B3-72C89A2E5DE4}">
      <dsp:nvSpPr>
        <dsp:cNvPr id="0" name=""/>
        <dsp:cNvSpPr/>
      </dsp:nvSpPr>
      <dsp:spPr>
        <a:xfrm rot="5400000">
          <a:off x="4922173" y="-1299973"/>
          <a:ext cx="840890" cy="6788641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rnd" cmpd="sng" algn="ctr">
          <a:solidFill>
            <a:srgbClr val="0070C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dirty="0" err="1" smtClean="0">
              <a:solidFill>
                <a:schemeClr val="tx1"/>
              </a:solidFill>
              <a:latin typeface="+mn-lt"/>
            </a:rPr>
            <a:t>ProQuest</a:t>
          </a:r>
          <a:r>
            <a:rPr lang="en-US" altLang="zh-TW" sz="2000" b="0" kern="1200" dirty="0" smtClean="0">
              <a:solidFill>
                <a:schemeClr val="tx1"/>
              </a:solidFill>
              <a:latin typeface="+mn-lt"/>
            </a:rPr>
            <a:t> Dissertations &amp; Theses A &amp; I</a:t>
          </a:r>
          <a:r>
            <a:rPr lang="zh-TW" altLang="en-US" sz="2000" b="0" kern="1200" dirty="0" smtClean="0">
              <a:solidFill>
                <a:schemeClr val="tx1"/>
              </a:solidFill>
              <a:latin typeface="+mn-lt"/>
            </a:rPr>
            <a:t>、</a:t>
          </a:r>
          <a:r>
            <a:rPr lang="zh-TW" altLang="en-US" sz="20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台灣博碩士論文加值系統、萬方數據庫</a:t>
          </a:r>
          <a:r>
            <a:rPr lang="en-US" altLang="zh-TW" sz="20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2000" b="0" kern="1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學位論文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48298" y="1714951"/>
        <a:ext cx="6747592" cy="758792"/>
      </dsp:txXfrm>
    </dsp:sp>
    <dsp:sp modelId="{E087914C-8176-42B3-839F-5706A07CBD9C}">
      <dsp:nvSpPr>
        <dsp:cNvPr id="0" name=""/>
        <dsp:cNvSpPr/>
      </dsp:nvSpPr>
      <dsp:spPr>
        <a:xfrm>
          <a:off x="1504" y="1755295"/>
          <a:ext cx="1946793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學位論文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1788397"/>
        <a:ext cx="1880589" cy="611898"/>
      </dsp:txXfrm>
    </dsp:sp>
    <dsp:sp modelId="{0D4989A7-13F1-46AD-81F6-A7DA86EDA6D2}">
      <dsp:nvSpPr>
        <dsp:cNvPr id="0" name=""/>
        <dsp:cNvSpPr/>
      </dsp:nvSpPr>
      <dsp:spPr>
        <a:xfrm rot="5400000">
          <a:off x="4956492" y="-461415"/>
          <a:ext cx="769868" cy="6790095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rnd" cmpd="sng" algn="ctr">
          <a:solidFill>
            <a:srgbClr val="0070C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中華民國專利資訊檢索系統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46379" y="2586280"/>
        <a:ext cx="6752513" cy="694704"/>
      </dsp:txXfrm>
    </dsp:sp>
    <dsp:sp modelId="{ECADC21B-B902-4D2F-9561-E20389F3E022}">
      <dsp:nvSpPr>
        <dsp:cNvPr id="0" name=""/>
        <dsp:cNvSpPr/>
      </dsp:nvSpPr>
      <dsp:spPr>
        <a:xfrm>
          <a:off x="1504" y="2594580"/>
          <a:ext cx="1944874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   利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2627682"/>
        <a:ext cx="1878670" cy="611898"/>
      </dsp:txXfrm>
    </dsp:sp>
    <dsp:sp modelId="{EFB91F58-16F0-4F3C-B26C-DD740DEF4E72}">
      <dsp:nvSpPr>
        <dsp:cNvPr id="0" name=""/>
        <dsp:cNvSpPr/>
      </dsp:nvSpPr>
      <dsp:spPr>
        <a:xfrm rot="5400000">
          <a:off x="4956492" y="342358"/>
          <a:ext cx="769868" cy="6790095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</a:schemeClr>
        </a:solidFill>
        <a:ln w="25400" cap="rnd" cmpd="sng" algn="ctr">
          <a:solidFill>
            <a:srgbClr val="0070C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kern="1200" dirty="0" smtClean="0"/>
            <a:t>EndNote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書目管理軟體</a:t>
          </a:r>
          <a:r>
            <a:rPr lang="zh-TW" altLang="en-US" sz="2000" kern="1200" dirty="0" smtClean="0"/>
            <a:t>、</a:t>
          </a:r>
          <a:r>
            <a:rPr lang="en-US" altLang="zh-TW" sz="2000" b="0" kern="1200" dirty="0" err="1" smtClean="0">
              <a:solidFill>
                <a:schemeClr val="tx2"/>
              </a:solidFill>
            </a:rPr>
            <a:t>Turnitin</a:t>
          </a:r>
          <a:r>
            <a:rPr lang="zh-TW" altLang="en-US" sz="2000" b="0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文稿原創性比對系統</a:t>
          </a:r>
          <a:endParaRPr lang="zh-TW" altLang="en-US" sz="2000" b="0" kern="1200" dirty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946379" y="3390053"/>
        <a:ext cx="6752513" cy="694704"/>
      </dsp:txXfrm>
    </dsp:sp>
    <dsp:sp modelId="{3807F605-4BDF-40B8-AF53-F14EF63923C9}">
      <dsp:nvSpPr>
        <dsp:cNvPr id="0" name=""/>
        <dsp:cNvSpPr/>
      </dsp:nvSpPr>
      <dsp:spPr>
        <a:xfrm>
          <a:off x="1504" y="3398354"/>
          <a:ext cx="1944874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smtClean="0">
              <a:latin typeface="標楷體" panose="03000509000000000000" pitchFamily="65" charset="-120"/>
              <a:ea typeface="標楷體" panose="03000509000000000000" pitchFamily="65" charset="-120"/>
            </a:rPr>
            <a:t>寫作工具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3431456"/>
        <a:ext cx="1878670" cy="611898"/>
      </dsp:txXfrm>
    </dsp:sp>
    <dsp:sp modelId="{18453428-6E7D-4DEE-A9BC-141F4C4F6DF1}">
      <dsp:nvSpPr>
        <dsp:cNvPr id="0" name=""/>
        <dsp:cNvSpPr/>
      </dsp:nvSpPr>
      <dsp:spPr>
        <a:xfrm rot="5400000">
          <a:off x="4933032" y="1169592"/>
          <a:ext cx="827024" cy="68003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000" b="0" kern="1200" dirty="0" smtClean="0">
              <a:solidFill>
                <a:schemeClr val="tx1"/>
              </a:solidFill>
              <a:latin typeface="+mn-lt"/>
            </a:rPr>
            <a:t>Naxos Music Library</a:t>
          </a:r>
          <a:endParaRPr lang="zh-TW" altLang="en-US" sz="2000" b="0" kern="1200" dirty="0">
            <a:solidFill>
              <a:schemeClr val="tx1"/>
            </a:solidFill>
            <a:latin typeface="+mn-lt"/>
          </a:endParaRPr>
        </a:p>
      </dsp:txBody>
      <dsp:txXfrm rot="-5400000">
        <a:off x="1946379" y="4196617"/>
        <a:ext cx="6759959" cy="746280"/>
      </dsp:txXfrm>
    </dsp:sp>
    <dsp:sp modelId="{D491898A-8AF6-4510-AC01-883222012A21}">
      <dsp:nvSpPr>
        <dsp:cNvPr id="0" name=""/>
        <dsp:cNvSpPr/>
      </dsp:nvSpPr>
      <dsp:spPr>
        <a:xfrm>
          <a:off x="1504" y="4230706"/>
          <a:ext cx="1944874" cy="678102"/>
        </a:xfrm>
        <a:prstGeom prst="roundRect">
          <a:avLst/>
        </a:prstGeom>
        <a:solidFill>
          <a:srgbClr val="FFCC99"/>
        </a:solidFill>
        <a:ln w="6350" cap="rnd" cmpd="sng" algn="ctr">
          <a:solidFill>
            <a:srgbClr val="FFC000"/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線上音樂</a:t>
          </a:r>
          <a:endParaRPr lang="zh-TW" altLang="en-US" sz="2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606" y="4263808"/>
        <a:ext cx="1878670" cy="611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57EEA-7575-470E-A4F1-A63A8BAD9D84}">
      <dsp:nvSpPr>
        <dsp:cNvPr id="0" name=""/>
        <dsp:cNvSpPr/>
      </dsp:nvSpPr>
      <dsp:spPr>
        <a:xfrm rot="2563064">
          <a:off x="2046861" y="3794169"/>
          <a:ext cx="81006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10062" y="32607"/>
              </a:lnTo>
            </a:path>
          </a:pathLst>
        </a:custGeom>
        <a:noFill/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FD5E8-9668-4812-ABC8-2B870D20222A}">
      <dsp:nvSpPr>
        <dsp:cNvPr id="0" name=""/>
        <dsp:cNvSpPr/>
      </dsp:nvSpPr>
      <dsp:spPr>
        <a:xfrm rot="21468714">
          <a:off x="2153952" y="2631637"/>
          <a:ext cx="99369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993690" y="32607"/>
              </a:lnTo>
            </a:path>
          </a:pathLst>
        </a:custGeom>
        <a:noFill/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83C67-128C-47F8-94A7-20E059C681BD}">
      <dsp:nvSpPr>
        <dsp:cNvPr id="0" name=""/>
        <dsp:cNvSpPr/>
      </dsp:nvSpPr>
      <dsp:spPr>
        <a:xfrm rot="19036936">
          <a:off x="2046861" y="1576088"/>
          <a:ext cx="81006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10062" y="32607"/>
              </a:lnTo>
            </a:path>
          </a:pathLst>
        </a:custGeom>
        <a:noFill/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33060-2268-481E-9A01-BE664316CE73}">
      <dsp:nvSpPr>
        <dsp:cNvPr id="0" name=""/>
        <dsp:cNvSpPr/>
      </dsp:nvSpPr>
      <dsp:spPr>
        <a:xfrm>
          <a:off x="-39976" y="1426977"/>
          <a:ext cx="2581518" cy="25815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06AE7-E84D-43EC-8211-DF2AA6B37E94}">
      <dsp:nvSpPr>
        <dsp:cNvPr id="0" name=""/>
        <dsp:cNvSpPr/>
      </dsp:nvSpPr>
      <dsp:spPr>
        <a:xfrm>
          <a:off x="2544011" y="34091"/>
          <a:ext cx="1548911" cy="15489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latin typeface="+mn-ea"/>
            </a:rPr>
            <a:t>公開之網際網路資料</a:t>
          </a:r>
          <a:endParaRPr lang="zh-TW" altLang="en-US" sz="1800" kern="1200" dirty="0"/>
        </a:p>
      </dsp:txBody>
      <dsp:txXfrm>
        <a:off x="2770844" y="260924"/>
        <a:ext cx="1095245" cy="1095245"/>
      </dsp:txXfrm>
    </dsp:sp>
    <dsp:sp modelId="{25986996-96F7-41C5-9581-996E3509FEA5}">
      <dsp:nvSpPr>
        <dsp:cNvPr id="0" name=""/>
        <dsp:cNvSpPr/>
      </dsp:nvSpPr>
      <dsp:spPr>
        <a:xfrm>
          <a:off x="4247814" y="34091"/>
          <a:ext cx="2323366" cy="154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60 </a:t>
          </a:r>
          <a:r>
            <a:rPr lang="zh-TW" altLang="en-US" sz="1800" kern="1200" dirty="0" smtClean="0"/>
            <a:t>億以上</a:t>
          </a:r>
          <a:endParaRPr lang="zh-TW" altLang="en-US" sz="1800" kern="1200" dirty="0"/>
        </a:p>
      </dsp:txBody>
      <dsp:txXfrm>
        <a:off x="4247814" y="34091"/>
        <a:ext cx="2323366" cy="1548911"/>
      </dsp:txXfrm>
    </dsp:sp>
    <dsp:sp modelId="{14B19A20-7729-47B8-B63E-45037D301DAF}">
      <dsp:nvSpPr>
        <dsp:cNvPr id="0" name=""/>
        <dsp:cNvSpPr/>
      </dsp:nvSpPr>
      <dsp:spPr>
        <a:xfrm>
          <a:off x="3146696" y="1752261"/>
          <a:ext cx="1680909" cy="17218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n-ea"/>
            </a:rPr>
            <a:t>學術出版社出版品</a:t>
          </a:r>
          <a:endParaRPr lang="zh-TW" altLang="en-US" sz="1800" kern="1200" dirty="0"/>
        </a:p>
      </dsp:txBody>
      <dsp:txXfrm>
        <a:off x="3392859" y="2004420"/>
        <a:ext cx="1188583" cy="1217528"/>
      </dsp:txXfrm>
    </dsp:sp>
    <dsp:sp modelId="{3CFEC484-4709-4A74-8C57-6298FEEA6377}">
      <dsp:nvSpPr>
        <dsp:cNvPr id="0" name=""/>
        <dsp:cNvSpPr/>
      </dsp:nvSpPr>
      <dsp:spPr>
        <a:xfrm>
          <a:off x="4817498" y="1752261"/>
          <a:ext cx="2521363" cy="172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600" kern="1200" dirty="0" smtClean="0"/>
            <a:t>例如： </a:t>
          </a:r>
          <a:r>
            <a:rPr lang="en-US" altLang="zh-TW" sz="1600" kern="1200" dirty="0" smtClean="0"/>
            <a:t>ACM </a:t>
          </a:r>
          <a:r>
            <a:rPr lang="zh-TW" altLang="zh-TW" sz="1600" kern="1200" dirty="0" smtClean="0"/>
            <a:t>、 </a:t>
          </a:r>
          <a:r>
            <a:rPr lang="en-US" altLang="zh-TW" sz="1600" kern="1200" dirty="0" smtClean="0"/>
            <a:t>ACS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AIP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APS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Elsevier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IEEE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IOP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Lippincott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Nature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Ovid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Oxford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Sage</a:t>
          </a:r>
          <a:r>
            <a:rPr lang="zh-TW" altLang="zh-TW" sz="1600" kern="1200" dirty="0" smtClean="0"/>
            <a:t> 、 </a:t>
          </a:r>
          <a:r>
            <a:rPr lang="en-US" altLang="zh-TW" sz="1600" kern="1200" dirty="0" smtClean="0"/>
            <a:t>Springer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Taylor &amp; Francis</a:t>
          </a:r>
          <a:r>
            <a:rPr lang="zh-TW" altLang="zh-TW" sz="1600" kern="1200" dirty="0" smtClean="0"/>
            <a:t>、</a:t>
          </a:r>
          <a:r>
            <a:rPr lang="en-US" altLang="zh-TW" sz="1600" kern="1200" dirty="0" smtClean="0"/>
            <a:t>Wiley</a:t>
          </a:r>
          <a:r>
            <a:rPr lang="zh-TW" altLang="zh-TW" sz="1600" kern="1200" dirty="0" smtClean="0"/>
            <a:t>等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1.82</a:t>
          </a:r>
          <a:r>
            <a:rPr lang="zh-TW" altLang="en-US" sz="1600" kern="1200" dirty="0" smtClean="0"/>
            <a:t>億篇以上</a:t>
          </a:r>
          <a:endParaRPr lang="zh-TW" altLang="en-US" sz="1600" kern="1200" dirty="0"/>
        </a:p>
      </dsp:txBody>
      <dsp:txXfrm>
        <a:off x="4817498" y="1752261"/>
        <a:ext cx="2521363" cy="1721846"/>
      </dsp:txXfrm>
    </dsp:sp>
    <dsp:sp modelId="{0D30A22B-1B4B-4258-9FE8-6A98E646F45D}">
      <dsp:nvSpPr>
        <dsp:cNvPr id="0" name=""/>
        <dsp:cNvSpPr/>
      </dsp:nvSpPr>
      <dsp:spPr>
        <a:xfrm>
          <a:off x="2544011" y="3852470"/>
          <a:ext cx="1548911" cy="15489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>
              <a:latin typeface="+mn-ea"/>
            </a:rPr>
            <a:t>學生作業報告</a:t>
          </a:r>
          <a:endParaRPr lang="zh-TW" altLang="en-US" sz="1800" kern="1200" dirty="0"/>
        </a:p>
      </dsp:txBody>
      <dsp:txXfrm>
        <a:off x="2770844" y="4079303"/>
        <a:ext cx="1095245" cy="1095245"/>
      </dsp:txXfrm>
    </dsp:sp>
    <dsp:sp modelId="{1A5D4FEA-7537-4679-BBB2-4E8A1399FFF1}">
      <dsp:nvSpPr>
        <dsp:cNvPr id="0" name=""/>
        <dsp:cNvSpPr/>
      </dsp:nvSpPr>
      <dsp:spPr>
        <a:xfrm>
          <a:off x="4247814" y="3852470"/>
          <a:ext cx="2323366" cy="154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/>
            <a:t>全球</a:t>
          </a:r>
          <a:r>
            <a:rPr lang="en-US" altLang="zh-TW" sz="1800" kern="1200" dirty="0" err="1" smtClean="0"/>
            <a:t>Turnitin</a:t>
          </a:r>
          <a:r>
            <a:rPr lang="zh-TW" altLang="zh-TW" sz="1800" kern="1200" dirty="0" smtClean="0"/>
            <a:t>用戶曾上傳並儲存的文</a:t>
          </a:r>
          <a:r>
            <a:rPr lang="zh-TW" altLang="en-US" sz="1800" kern="1200" dirty="0" smtClean="0"/>
            <a:t>檔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/>
            <a:t>9.5 </a:t>
          </a:r>
          <a:r>
            <a:rPr lang="zh-TW" altLang="en-US" sz="1800" kern="1200" dirty="0" smtClean="0"/>
            <a:t>億篇以上</a:t>
          </a:r>
          <a:endParaRPr lang="zh-TW" altLang="en-US" sz="1800" kern="1200" dirty="0"/>
        </a:p>
      </dsp:txBody>
      <dsp:txXfrm>
        <a:off x="4247814" y="3852470"/>
        <a:ext cx="2323366" cy="154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3CEAAF3-9831-450B-8D59-2C09DB96C8FC}" type="datetimeFigureOut">
              <a:rPr lang="en-US" altLang="zh-TW"/>
              <a:t>8/31/2020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6834459-7356-44BF-850D-8B30C4FB3B6B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r>
              <a:rPr lang="zh-TW"/>
              <a:t>
            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r>
              <a:rPr lang="zh-TW"/>
              <a:t>
            </a:t>
            </a:r>
            <a:fld id="{2D50CD79-FC16-4410-AB61-17F26E6D3BC8}" type="datetimeFigureOut">
              <a:t>2020/8/31</a:t>
            </a:fld>
            <a:r>
              <a:rPr lang="zh-TW"/>
              <a:t>
            </a:t>
            </a:r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zh-TW"/>
              <a:t>
            </a:t>
            </a:r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
              按一下以編輯母片文字樣式
          </a:t>
            </a:r>
          </a:p>
          <a:p>
            <a:pPr lvl="1"/>
            <a:r>
              <a:rPr lang="zh-TW"/>
              <a:t>
              第二層
          </a:t>
            </a:r>
          </a:p>
          <a:p>
            <a:pPr lvl="2"/>
            <a:r>
              <a:rPr lang="zh-TW"/>
              <a:t>
              第三層
          </a:t>
            </a:r>
          </a:p>
          <a:p>
            <a:pPr lvl="3"/>
            <a:r>
              <a:rPr lang="zh-TW"/>
              <a:t>
              第四層
          </a:t>
            </a:r>
          </a:p>
          <a:p>
            <a:pPr lvl="4"/>
            <a:r>
              <a:rPr lang="zh-TW"/>
              <a:t>
              第五層
            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r>
              <a:rPr lang="zh-TW"/>
              <a:t>
           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r>
              <a:rPr lang="zh-TW"/>
              <a:t>
            </a:t>
            </a:r>
            <a:fld id="{0A3C37BE-C303-496D-B5CD-85F2937540FC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0881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指定約需一些時間，請老師儘早提出指定用書需求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8184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11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86889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12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37901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13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7439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14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521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53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16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1685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17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06325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lang="en-US" altLang="zh-TW" smtClean="0"/>
              <a:t>18</a:t>
            </a:fld>
            <a:r>
              <a:rPr lang="zh-TW" altLang="en-US" smtClean="0"/>
              <a:t>
           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49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19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458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lang="en-US" altLang="zh-TW" smtClean="0"/>
              <a:t>2</a:t>
            </a:fld>
            <a:r>
              <a:rPr lang="zh-TW" altLang="en-US" smtClean="0"/>
              <a:t>
           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90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20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3235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21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10867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F2D6D7-6088-4720-8690-9B1E1C292A30}" type="slidenum">
              <a:rPr lang="zh-TW" altLang="en-US" sz="1200" smtClean="0"/>
              <a:pPr/>
              <a:t>22</a:t>
            </a:fld>
            <a:endParaRPr lang="en-US" altLang="zh-TW" sz="1200" smtClean="0"/>
          </a:p>
        </p:txBody>
      </p:sp>
    </p:spTree>
    <p:extLst>
      <p:ext uri="{BB962C8B-B14F-4D97-AF65-F5344CB8AC3E}">
        <p14:creationId xmlns:p14="http://schemas.microsoft.com/office/powerpoint/2010/main" val="3527910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46629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24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74367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25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09806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26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2548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27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29009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28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558854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29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4700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70374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30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68103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31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46218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32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3933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7218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34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17777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35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518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4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8985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5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170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6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7308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7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7999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20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TW" altLang="en-US" smtClean="0"/>
              <a:t>
            </a:t>
            </a:r>
            <a:fld id="{0A3C37BE-C303-496D-B5CD-85F2937540FC}" type="slidenum">
              <a:rPr smtClean="0"/>
              <a:t>9</a:t>
            </a:fld>
            <a:r>
              <a:rPr lang="zh-TW" smtClean="0"/>
              <a:t>
            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3890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161861"/>
            <a:ext cx="9144000" cy="6961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-1"/>
            <a:ext cx="9144000" cy="6872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0" y="1318758"/>
            <a:ext cx="9144000" cy="2035574"/>
          </a:xfrm>
        </p:spPr>
        <p:txBody>
          <a:bodyPr anchor="ctr">
            <a:normAutofit/>
          </a:bodyPr>
          <a:lstStyle>
            <a:lvl1pPr algn="ctr" latinLnBrk="0">
              <a:defRPr lang="zh-TW" sz="6000" cap="all" baseline="0"/>
            </a:lvl1pPr>
          </a:lstStyle>
          <a:p>
            <a:r>
              <a:rPr lang="zh-TW" dirty="0"/>
              <a:t>
</a:t>
            </a:r>
            <a:r>
              <a:rPr lang="zh-TW" dirty="0" smtClean="0"/>
              <a:t>按一下</a:t>
            </a:r>
            <a:r>
              <a:rPr lang="zh-TW" dirty="0"/>
              <a:t>以編輯母片標題樣式
           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0" y="4686301"/>
            <a:ext cx="9144000" cy="1091824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0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dirty="0" smtClean="0"/>
              <a:t>按一下</a:t>
            </a:r>
            <a:r>
              <a:rPr lang="zh-TW" dirty="0"/>
              <a:t>以編輯母片副標題</a:t>
            </a:r>
            <a:r>
              <a:rPr lang="zh-TW" dirty="0" smtClean="0"/>
              <a:t>樣式      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11716" y="632188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200844" y="6344922"/>
            <a:ext cx="4742312" cy="37655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zh-TW" altLang="en-US" dirty="0" smtClean="0"/>
              <a:t>頁尾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-4595" y="760711"/>
            <a:ext cx="9144000" cy="63125"/>
            <a:chOff x="507492" y="1501519"/>
            <a:chExt cx="8129016" cy="63125"/>
          </a:xfrm>
        </p:grpSpPr>
        <p:cxnSp>
          <p:nvCxnSpPr>
            <p:cNvPr id="10" name="直線接點 9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投影片編號版面配置區 5"/>
          <p:cNvSpPr txBox="1">
            <a:spLocks/>
          </p:cNvSpPr>
          <p:nvPr userDrawn="1"/>
        </p:nvSpPr>
        <p:spPr>
          <a:xfrm>
            <a:off x="-62346" y="6374550"/>
            <a:ext cx="547255" cy="4834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FF54DE5-C571-48E8-A5BC-B369434E2F44}" type="slidenum">
              <a:rPr lang="en-US" altLang="zh-TW" sz="1800" smtClean="0"/>
              <a:pPr algn="ctr"/>
              <a:t>‹#›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dirty="0" smtClean="0"/>
              <a:t> 按一下</a:t>
            </a:r>
            <a:r>
              <a:rPr lang="zh-TW" dirty="0"/>
              <a:t>以編輯母片標題</a:t>
            </a:r>
            <a:r>
              <a:rPr lang="zh-TW" dirty="0" smtClean="0"/>
              <a:t>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dirty="0" smtClean="0"/>
              <a:t>按一下</a:t>
            </a:r>
            <a:r>
              <a:rPr lang="zh-TW" dirty="0"/>
              <a:t>以編輯母片文字樣式
          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0" y="6208296"/>
            <a:ext cx="428589" cy="649705"/>
          </a:xfrm>
          <a:prstGeom prst="rect">
            <a:avLst/>
          </a:prstGeom>
        </p:spPr>
        <p:txBody>
          <a:bodyPr/>
          <a:lstStyle/>
          <a:p>
            <a:r>
              <a:rPr lang="zh-TW"/>
              <a:t>
            </a:t>
            </a:r>
            <a:fld id="{0FF54DE5-C571-48E8-A5BC-B369434E2F44}" type="slidenum"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altLang="zh-TW" dirty="0" smtClean="0"/>
              <a:t> 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 hasCustomPrompt="1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zh-TW" altLang="zh-TW" dirty="0" smtClean="0"/>
              <a:t> 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grpSp>
        <p:nvGrpSpPr>
          <p:cNvPr id="7" name="群組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直線接點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573" y="0"/>
            <a:ext cx="8105975" cy="91821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7279" y="1141270"/>
            <a:ext cx="8067173" cy="505499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 sz="28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 sz="24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>
                <a:latin typeface="Calibri" panose="020F0502020204030204" pitchFamily="34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 rot="10800000">
            <a:off x="0" y="6049996"/>
            <a:ext cx="9144000" cy="63125"/>
            <a:chOff x="507492" y="1501519"/>
            <a:chExt cx="8129016" cy="63125"/>
          </a:xfrm>
        </p:grpSpPr>
        <p:cxnSp>
          <p:nvCxnSpPr>
            <p:cNvPr id="17" name="直線接點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群組 13"/>
          <p:cNvGrpSpPr/>
          <p:nvPr/>
        </p:nvGrpSpPr>
        <p:grpSpPr>
          <a:xfrm>
            <a:off x="0" y="879863"/>
            <a:ext cx="9144000" cy="63125"/>
            <a:chOff x="507492" y="1501519"/>
            <a:chExt cx="8129016" cy="63125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 userDrawn="1"/>
        </p:nvSpPr>
        <p:spPr>
          <a:xfrm>
            <a:off x="0" y="6207810"/>
            <a:ext cx="9144000" cy="650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7397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/>
              <a:t>
            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1461" y="1209310"/>
            <a:ext cx="5305176" cy="2219691"/>
          </a:xfrm>
        </p:spPr>
        <p:txBody>
          <a:bodyPr anchor="ctr">
            <a:normAutofit/>
          </a:bodyPr>
          <a:lstStyle>
            <a:lvl1pPr algn="l" latinLnBrk="0">
              <a:defRPr lang="zh-TW" sz="5400" cap="all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71462" y="4029185"/>
            <a:ext cx="5291138" cy="95556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dirty="0" smtClean="0"/>
              <a:t>按一下</a:t>
            </a:r>
            <a:r>
              <a:rPr lang="zh-TW" dirty="0"/>
              <a:t>以編輯母片副標題樣式
            </a:t>
            </a:r>
          </a:p>
        </p:txBody>
      </p:sp>
      <p:sp>
        <p:nvSpPr>
          <p:cNvPr id="12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0" y="1893131"/>
            <a:ext cx="9144000" cy="3815506"/>
            <a:chOff x="647402" y="2514600"/>
            <a:chExt cx="10838688" cy="3194035"/>
          </a:xfrm>
        </p:grpSpPr>
        <p:grpSp>
          <p:nvGrpSpPr>
            <p:cNvPr id="9" name="群組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直線接點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/>
                <a:t>
              </a:t>
              </a:r>
            </a:p>
          </p:txBody>
        </p:sp>
        <p:grpSp>
          <p:nvGrpSpPr>
            <p:cNvPr id="11" name="群組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直線接點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745966" y="2447873"/>
            <a:ext cx="7553324" cy="1549755"/>
          </a:xfrm>
        </p:spPr>
        <p:txBody>
          <a:bodyPr anchor="ctr">
            <a:normAutofit/>
          </a:bodyPr>
          <a:lstStyle>
            <a:lvl1pPr latinLnBrk="0">
              <a:defRPr lang="zh-TW" sz="4400" cap="all" baseline="0">
                <a:solidFill>
                  <a:schemeClr val="bg1"/>
                </a:solidFill>
              </a:defRPr>
            </a:lvl1pPr>
          </a:lstStyle>
          <a:p>
            <a:r>
              <a:rPr lang="zh-TW" dirty="0"/>
              <a:t>
</a:t>
            </a:r>
            <a:r>
              <a:rPr lang="zh-TW" dirty="0" smtClean="0"/>
              <a:t>按一下</a:t>
            </a:r>
            <a:r>
              <a:rPr lang="zh-TW" dirty="0"/>
              <a:t>以編輯母片標題樣式
            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745966" y="4134255"/>
            <a:ext cx="7636033" cy="1031452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dirty="0" smtClean="0"/>
              <a:t>按一下</a:t>
            </a:r>
            <a:r>
              <a:rPr lang="zh-TW" dirty="0"/>
              <a:t>以編輯母片文字樣式
         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9" y="-10943"/>
            <a:ext cx="1337391" cy="2556559"/>
          </a:xfrm>
          <a:prstGeom prst="rect">
            <a:avLst/>
          </a:prstGeom>
        </p:spPr>
      </p:pic>
      <p:sp>
        <p:nvSpPr>
          <p:cNvPr id="16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zh-TW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zh-TW" dirty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TW" dirty="0"/>
              <a:t>
</a:t>
            </a:r>
            <a:r>
              <a:rPr lang="zh-TW" dirty="0" smtClean="0"/>
              <a:t>按一下</a:t>
            </a:r>
            <a:r>
              <a:rPr lang="zh-TW" dirty="0"/>
              <a:t>以編輯母片標題</a:t>
            </a:r>
            <a:r>
              <a:rPr lang="zh-TW" dirty="0" smtClean="0"/>
              <a:t>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ea typeface="標楷體" panose="03000509000000000000" pitchFamily="65" charset="-120"/>
              </a:defRPr>
            </a:lvl1pPr>
            <a:lvl2pPr>
              <a:defRPr sz="1400">
                <a:latin typeface="Calibri" panose="020F0502020204030204" pitchFamily="34" charset="0"/>
                <a:ea typeface="標楷體" panose="03000509000000000000" pitchFamily="65" charset="-120"/>
              </a:defRPr>
            </a:lvl2pPr>
            <a:lvl3pPr>
              <a:defRPr sz="1200">
                <a:latin typeface="Calibri" panose="020F0502020204030204" pitchFamily="34" charset="0"/>
                <a:ea typeface="標楷體" panose="03000509000000000000" pitchFamily="65" charset="-120"/>
              </a:defRPr>
            </a:lvl3pPr>
            <a:lvl4pPr>
              <a:defRPr sz="1200">
                <a:latin typeface="Calibri" panose="020F0502020204030204" pitchFamily="34" charset="0"/>
                <a:ea typeface="標楷體" panose="03000509000000000000" pitchFamily="65" charset="-120"/>
              </a:defRPr>
            </a:lvl4pPr>
            <a:lvl5pPr>
              <a:defRPr sz="1200">
                <a:latin typeface="Calibri" panose="020F0502020204030204" pitchFamily="34" charset="0"/>
                <a:ea typeface="標楷體" panose="03000509000000000000" pitchFamily="65" charset="-120"/>
              </a:defRPr>
            </a:lvl5pPr>
            <a:lvl6pPr>
              <a:defRPr sz="1200"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 smtClean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 smtClean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zh-TW" sz="3200"/>
            </a:lvl1pPr>
          </a:lstStyle>
          <a:p>
            <a:r>
              <a:rPr lang="zh-TW" altLang="zh-TW" dirty="0" smtClean="0"/>
              <a:t> 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6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zh-TW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28589" y="6344922"/>
            <a:ext cx="1372169" cy="365125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84571" y="4011"/>
            <a:ext cx="8178165" cy="91821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zh-TW" dirty="0" smtClean="0"/>
              <a:t>按一下</a:t>
            </a:r>
            <a:r>
              <a:rPr lang="zh-TW" dirty="0"/>
              <a:t>以編輯母片標題</a:t>
            </a:r>
            <a:r>
              <a:rPr lang="zh-TW" dirty="0" smtClean="0"/>
              <a:t>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83669" y="1141269"/>
            <a:ext cx="8179067" cy="50549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dirty="0" smtClean="0"/>
              <a:t>按一下</a:t>
            </a:r>
            <a:r>
              <a:rPr lang="zh-TW" dirty="0"/>
              <a:t>以編輯母片文字</a:t>
            </a:r>
            <a:r>
              <a:rPr lang="zh-TW" dirty="0" smtClean="0"/>
              <a:t>樣式</a:t>
            </a:r>
          </a:p>
          <a:p>
            <a:pPr lvl="1"/>
            <a:r>
              <a:rPr lang="zh-TW" dirty="0" smtClean="0"/>
              <a:t>第二層</a:t>
            </a:r>
          </a:p>
          <a:p>
            <a:pPr lvl="2"/>
            <a:r>
              <a:rPr lang="zh-TW" dirty="0" smtClean="0"/>
              <a:t>第三層</a:t>
            </a:r>
          </a:p>
          <a:p>
            <a:pPr lvl="3"/>
            <a:r>
              <a:rPr lang="zh-TW" dirty="0" smtClean="0"/>
              <a:t>第四層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latinLnBrk="0">
              <a:defRPr lang="zh-TW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zh-TW" altLang="en-US" dirty="0" smtClean="0"/>
              <a:t>頁尾</a:t>
            </a:r>
            <a:endParaRPr lang="zh-TW" altLang="zh-TW" dirty="0"/>
          </a:p>
        </p:txBody>
      </p:sp>
      <p:grpSp>
        <p:nvGrpSpPr>
          <p:cNvPr id="15" name="群組 14"/>
          <p:cNvGrpSpPr/>
          <p:nvPr/>
        </p:nvGrpSpPr>
        <p:grpSpPr>
          <a:xfrm>
            <a:off x="428589" y="1032801"/>
            <a:ext cx="7903881" cy="84404"/>
            <a:chOff x="1073150" y="1219201"/>
            <a:chExt cx="10058400" cy="63125"/>
          </a:xfrm>
        </p:grpSpPr>
        <p:cxnSp>
          <p:nvCxnSpPr>
            <p:cNvPr id="13" name="直線接點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投影片編號版面配置區 8"/>
          <p:cNvSpPr>
            <a:spLocks noGrp="1"/>
          </p:cNvSpPr>
          <p:nvPr>
            <p:ph type="sldNum" sz="quarter" idx="4"/>
          </p:nvPr>
        </p:nvSpPr>
        <p:spPr>
          <a:xfrm>
            <a:off x="0" y="6388405"/>
            <a:ext cx="540327" cy="46959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smtClean="0"/>
              <a:t>‹#›</a:t>
            </a:fld>
            <a:r>
              <a:rPr lang="zh-TW" dirty="0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 baseline="0">
          <a:solidFill>
            <a:schemeClr val="tx2"/>
          </a:solidFill>
          <a:latin typeface="Bookman Old Style" panose="02050604050505020204" pitchFamily="18" charset="0"/>
          <a:ea typeface="標楷體" panose="03000509000000000000" pitchFamily="65" charset="-120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ts val="3800"/>
        </a:lnSpc>
        <a:spcBef>
          <a:spcPts val="1200"/>
        </a:spcBef>
        <a:buClr>
          <a:schemeClr val="accent4">
            <a:lumMod val="50000"/>
          </a:schemeClr>
        </a:buClr>
        <a:buSzPct val="88000"/>
        <a:buFont typeface="Wingdings" panose="05000000000000000000" pitchFamily="2" charset="2"/>
        <a:buChar char="q"/>
        <a:defRPr lang="zh-TW" sz="3200" kern="1200" baseline="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1pPr>
      <a:lvl2pPr marL="720000" indent="-360000" algn="l" defTabSz="914400" rtl="0" eaLnBrk="1" latinLnBrk="0" hangingPunct="1">
        <a:lnSpc>
          <a:spcPts val="3400"/>
        </a:lnSpc>
        <a:spcBef>
          <a:spcPts val="600"/>
        </a:spcBef>
        <a:buClr>
          <a:srgbClr val="996600"/>
        </a:buClr>
        <a:buSzPct val="88000"/>
        <a:buFont typeface="Wingdings" panose="05000000000000000000" pitchFamily="2" charset="2"/>
        <a:buChar char="l"/>
        <a:defRPr lang="zh-TW" sz="2800" kern="1200" baseline="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2pPr>
      <a:lvl3pPr marL="1080000" indent="-360000" algn="l" defTabSz="914400" rtl="0" eaLnBrk="1" latinLnBrk="0" hangingPunct="1">
        <a:lnSpc>
          <a:spcPts val="2800"/>
        </a:lnSpc>
        <a:spcBef>
          <a:spcPts val="600"/>
        </a:spcBef>
        <a:buClr>
          <a:srgbClr val="0066FF"/>
        </a:buClr>
        <a:buSzPct val="80000"/>
        <a:buFont typeface="Wingdings" panose="05000000000000000000" pitchFamily="2" charset="2"/>
        <a:buChar char="S"/>
        <a:defRPr lang="zh-TW" sz="2400" kern="1200" baseline="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2000" kern="1200" baseline="0">
          <a:solidFill>
            <a:schemeClr val="tx2"/>
          </a:solidFill>
          <a:latin typeface="Calibri" panose="020F0502020204030204" pitchFamily="34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ecmd.lib.cgu.edu.tw/RAMS2013/?con_lng=zh-T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b.lib.cgu.edu.tw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://www.lib.cgu.edu.tw/flylink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hyperlink" Target="http://www.google.com/ig/adde?moduleurl=http://web20.lib.cgu.edu.tw/webpac/igoogle.xml" TargetMode="External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cgu.edu.tw/dbmenu/news/class.ht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ibdb@mail.cgu.edu.tw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ll.lib.cgu.edu.tw/ill_htdoc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libwww@mail.cgu.edu.tw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gu.edu.tw/p/412-1018-4737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0.lib.cgu.edu.tw/webpac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gu.edu.tw/var/file/18/1018/img/450/reserveBook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20.lib.cgu.edu.tw/webpa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79877"/>
            <a:ext cx="9144000" cy="1472255"/>
          </a:xfrm>
        </p:spPr>
        <p:txBody>
          <a:bodyPr>
            <a:normAutofit/>
          </a:bodyPr>
          <a:lstStyle/>
          <a:p>
            <a:r>
              <a:rPr lang="zh-TW" altLang="en-US" sz="4600" dirty="0" smtClean="0"/>
              <a:t>善用圖書館服務 支援教學與研究</a:t>
            </a:r>
            <a:endParaRPr lang="zh-TW" altLang="en-US" sz="4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953000"/>
            <a:ext cx="9144000" cy="825125"/>
          </a:xfrm>
        </p:spPr>
        <p:txBody>
          <a:bodyPr/>
          <a:lstStyle/>
          <a:p>
            <a:r>
              <a:rPr lang="zh-TW" altLang="en-US" dirty="0" smtClean="0"/>
              <a:t>長庚大學 圖書館</a:t>
            </a:r>
            <a:endParaRPr lang="zh-TW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0748" y="2336801"/>
            <a:ext cx="6630702" cy="241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42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Web2.0</a:t>
            </a:r>
            <a:r>
              <a:rPr lang="zh-TW" altLang="en-US" smtClean="0"/>
              <a:t>指定超</a:t>
            </a:r>
            <a:r>
              <a:rPr lang="en-US" altLang="zh-TW" smtClean="0"/>
              <a:t>Easy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完成課程指定用書設定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6" y="1628800"/>
            <a:ext cx="8262613" cy="4665933"/>
          </a:xfrm>
          <a:prstGeom prst="rect">
            <a:avLst/>
          </a:prstGeom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10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79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資料介購服務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歡迎全校教職員生推薦館藏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11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72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推薦圖書館購買資料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推薦資料種類：圖書、視聽資料、期刊、資料庫和各式電子媒體等。</a:t>
            </a:r>
            <a:endParaRPr lang="en-US" altLang="zh-TW" dirty="0" smtClean="0"/>
          </a:p>
          <a:p>
            <a:r>
              <a:rPr lang="zh-TW" altLang="en-US" dirty="0" smtClean="0"/>
              <a:t>推薦方式：</a:t>
            </a:r>
            <a:r>
              <a:rPr lang="zh-TW" altLang="en-US" dirty="0" smtClean="0">
                <a:hlinkClick r:id="rId3"/>
              </a:rPr>
              <a:t>館藏資料推薦系統</a:t>
            </a:r>
            <a:endParaRPr lang="en-US" altLang="zh-TW" dirty="0" smtClean="0"/>
          </a:p>
          <a:p>
            <a:r>
              <a:rPr lang="zh-TW" altLang="en-US" dirty="0" smtClean="0"/>
              <a:t>推薦時間：隨時</a:t>
            </a:r>
            <a:endParaRPr lang="en-US" altLang="zh-TW" dirty="0" smtClean="0"/>
          </a:p>
          <a:p>
            <a:r>
              <a:rPr lang="zh-TW" altLang="en-US" dirty="0" smtClean="0"/>
              <a:t>圖書館處理時間：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圖書、視聽資料：隨時接件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期刊</a:t>
            </a:r>
            <a:r>
              <a:rPr lang="en-US" altLang="zh-TW" dirty="0" smtClean="0"/>
              <a:t>(</a:t>
            </a:r>
            <a:r>
              <a:rPr lang="zh-TW" altLang="en-US" dirty="0" smtClean="0"/>
              <a:t>紙本或電子期刊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、資料庫：</a:t>
            </a:r>
            <a:r>
              <a:rPr lang="zh-TW" altLang="en-US" dirty="0" smtClean="0"/>
              <a:t>每年暑期審查</a:t>
            </a:r>
            <a:r>
              <a:rPr lang="zh-TW" altLang="en-US" dirty="0" smtClean="0"/>
              <a:t>次年度訂購期刊與資料庫，經由系所</a:t>
            </a:r>
            <a:r>
              <a:rPr lang="en-US" altLang="zh-TW" dirty="0" smtClean="0"/>
              <a:t>-</a:t>
            </a:r>
            <a:r>
              <a:rPr lang="zh-TW" altLang="en-US" dirty="0" smtClean="0"/>
              <a:t>院</a:t>
            </a:r>
            <a:r>
              <a:rPr lang="en-US" altLang="zh-TW" dirty="0" smtClean="0"/>
              <a:t>-</a:t>
            </a:r>
            <a:r>
              <a:rPr lang="zh-TW" altLang="en-US" dirty="0" smtClean="0"/>
              <a:t>校審查，通過者於隔年起訂</a:t>
            </a:r>
            <a:endParaRPr lang="en-US" altLang="zh-TW" dirty="0" smtClean="0"/>
          </a:p>
          <a:p>
            <a:pPr marL="360000" lvl="1" indent="0">
              <a:buNone/>
            </a:pP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12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5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1380" y="2562374"/>
            <a:ext cx="7553324" cy="1684150"/>
          </a:xfrm>
        </p:spPr>
        <p:txBody>
          <a:bodyPr/>
          <a:lstStyle/>
          <a:p>
            <a:r>
              <a:rPr lang="zh-TW" altLang="en-US" dirty="0" smtClean="0"/>
              <a:t>電子資源使用服務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8866" y="3998794"/>
            <a:ext cx="7740554" cy="1166912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</a:rPr>
              <a:t>資料庫</a:t>
            </a:r>
            <a:endParaRPr lang="en-US" altLang="zh-TW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</a:rPr>
              <a:t>電子期刊</a:t>
            </a:r>
            <a:endParaRPr lang="en-US" altLang="zh-TW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</a:rPr>
              <a:t>提供校內</a:t>
            </a:r>
            <a:r>
              <a:rPr lang="en-US" altLang="zh-TW" sz="28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</a:rPr>
              <a:t>校外連線使用</a:t>
            </a:r>
            <a:endParaRPr lang="zh-TW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13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367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資料庫檢索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00000"/>
                </a:solidFill>
                <a:hlinkClick r:id="rId3"/>
              </a:rPr>
              <a:t>資料庫檢索</a:t>
            </a:r>
            <a:r>
              <a:rPr lang="zh-TW" altLang="en-US" dirty="0" smtClean="0">
                <a:solidFill>
                  <a:srgbClr val="C00000"/>
                </a:solidFill>
                <a:hlinkClick r:id="rId3"/>
              </a:rPr>
              <a:t>系統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361950" lvl="1" indent="0">
              <a:buNone/>
            </a:pPr>
            <a:r>
              <a:rPr lang="zh-TW" altLang="en-US" dirty="0" smtClean="0"/>
              <a:t>本校</a:t>
            </a:r>
            <a:r>
              <a:rPr lang="zh-TW" altLang="en-US" dirty="0"/>
              <a:t>訂購及免費資料庫檢索入口，提供查詢特定資料庫使用，例如：</a:t>
            </a:r>
            <a:r>
              <a:rPr lang="en-US" altLang="zh-TW" dirty="0"/>
              <a:t>PubMed</a:t>
            </a:r>
            <a:r>
              <a:rPr lang="zh-TW" altLang="en-US" dirty="0"/>
              <a:t>、</a:t>
            </a:r>
            <a:r>
              <a:rPr lang="en-US" altLang="zh-TW" dirty="0" smtClean="0"/>
              <a:t>Scopus</a:t>
            </a:r>
            <a:r>
              <a:rPr lang="zh-TW" altLang="en-US" dirty="0"/>
              <a:t> 、 </a:t>
            </a:r>
            <a:r>
              <a:rPr lang="en-US" altLang="zh-TW" dirty="0" smtClean="0"/>
              <a:t>IEL</a:t>
            </a:r>
            <a:r>
              <a:rPr lang="zh-TW" altLang="en-US" dirty="0"/>
              <a:t> 、 </a:t>
            </a:r>
            <a:r>
              <a:rPr lang="en-US" altLang="zh-TW" dirty="0" smtClean="0"/>
              <a:t>WOS-SCIE/SSCI</a:t>
            </a:r>
            <a:r>
              <a:rPr lang="zh-TW" altLang="en-US" dirty="0" smtClean="0"/>
              <a:t>、</a:t>
            </a:r>
            <a:r>
              <a:rPr lang="en-US" altLang="zh-TW" dirty="0"/>
              <a:t>JCR</a:t>
            </a:r>
            <a:r>
              <a:rPr lang="zh-TW" altLang="en-US" dirty="0"/>
              <a:t>及下載書目管理軟體。 </a:t>
            </a:r>
            <a:endParaRPr lang="en-US" altLang="zh-TW" dirty="0" smtClean="0"/>
          </a:p>
          <a:p>
            <a:pPr marL="361950" lvl="1" indent="0"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3" y="3134407"/>
            <a:ext cx="8631944" cy="32849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14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76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/>
          </p:cNvSpPr>
          <p:nvPr/>
        </p:nvSpPr>
        <p:spPr bwMode="auto">
          <a:xfrm>
            <a:off x="395288" y="1125151"/>
            <a:ext cx="8229600" cy="53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2" lvl="1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endParaRPr lang="en-US" altLang="zh-TW" sz="2400" b="1" dirty="0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5112" lvl="1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endParaRPr lang="en-US" altLang="zh-TW" sz="2400" b="1" dirty="0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5112" lvl="1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endParaRPr lang="en-US" altLang="zh-TW" sz="2400" b="1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5112" lvl="1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endParaRPr lang="en-US" altLang="zh-TW" sz="2400" dirty="0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5112" lvl="1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endParaRPr lang="en-US" altLang="zh-TW" sz="2400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hlinkClick r:id="rId3"/>
            </a:endParaRPr>
          </a:p>
          <a:p>
            <a:pPr marL="609600" indent="-344488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n-US" altLang="zh-TW" sz="2400" b="1" dirty="0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344488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n-US" altLang="zh-TW" sz="2400" b="1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344488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n-US" altLang="zh-TW" sz="2400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09600" indent="-344488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Ø"/>
            </a:pPr>
            <a:endParaRPr lang="en-US" altLang="zh-TW" sz="2400" b="1" u="sng" dirty="0" smtClean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5112">
              <a:lnSpc>
                <a:spcPct val="110000"/>
              </a:lnSpc>
              <a:spcBef>
                <a:spcPct val="50000"/>
              </a:spcBef>
              <a:buClr>
                <a:srgbClr val="990000"/>
              </a:buClr>
            </a:pPr>
            <a:r>
              <a:rPr lang="en-US" altLang="zh-TW" sz="2400" b="1" dirty="0" smtClean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2400" b="1" dirty="0">
              <a:solidFill>
                <a:schemeClr val="hlin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39273" name="Picture 9" descr="將查詢工具新增至 iGoog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589588"/>
            <a:ext cx="8001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468655"/>
              </p:ext>
            </p:extLst>
          </p:nvPr>
        </p:nvGraphicFramePr>
        <p:xfrm>
          <a:off x="191069" y="1168590"/>
          <a:ext cx="8748215" cy="49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常用</a:t>
            </a:r>
            <a:r>
              <a:rPr lang="zh-TW" altLang="en-US" dirty="0" smtClean="0">
                <a:latin typeface="Times New Roman" pitchFamily="18" charset="0"/>
              </a:rPr>
              <a:t>資料庫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15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78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全文</a:t>
            </a:r>
            <a:r>
              <a:rPr lang="zh-TW" altLang="en-US" dirty="0"/>
              <a:t>資料</a:t>
            </a:r>
            <a:r>
              <a:rPr lang="en-US" altLang="zh-TW" dirty="0"/>
              <a:t>SFX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SFX</a:t>
            </a:r>
            <a:r>
              <a:rPr lang="zh-TW" altLang="en-US" sz="2400" dirty="0" smtClean="0"/>
              <a:t>系統提供查詢本校全文</a:t>
            </a:r>
            <a:r>
              <a:rPr lang="zh-TW" altLang="en-US" sz="2400" dirty="0"/>
              <a:t>資料獲取途徑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於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索引</a:t>
            </a:r>
            <a:r>
              <a:rPr lang="zh-TW" altLang="en-US" sz="2400" dirty="0">
                <a:latin typeface="標楷體" panose="03000509000000000000" pitchFamily="65" charset="-120"/>
              </a:rPr>
              <a:t>摘要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資料庫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如：</a:t>
            </a:r>
            <a:r>
              <a:rPr lang="en-US" altLang="zh-TW" sz="2400" dirty="0" smtClean="0">
                <a:cs typeface="Calibri" panose="020F0502020204030204" pitchFamily="34" charset="0"/>
              </a:rPr>
              <a:t>Scopus</a:t>
            </a:r>
            <a:r>
              <a:rPr lang="zh-TW" altLang="en-US" sz="2400" dirty="0">
                <a:cs typeface="Calibri" panose="020F0502020204030204" pitchFamily="34" charset="0"/>
              </a:rPr>
              <a:t>、</a:t>
            </a:r>
            <a:r>
              <a:rPr lang="en-US" altLang="zh-TW" sz="2400" dirty="0">
                <a:cs typeface="Calibri" panose="020F0502020204030204" pitchFamily="34" charset="0"/>
              </a:rPr>
              <a:t>PubMed</a:t>
            </a:r>
            <a:r>
              <a:rPr lang="zh-TW" altLang="en-US" sz="2400" dirty="0">
                <a:cs typeface="Calibri" panose="020F0502020204030204" pitchFamily="34" charset="0"/>
              </a:rPr>
              <a:t>、</a:t>
            </a:r>
            <a:r>
              <a:rPr lang="en-US" altLang="zh-TW" sz="2400" dirty="0" err="1">
                <a:cs typeface="Calibri" panose="020F0502020204030204" pitchFamily="34" charset="0"/>
              </a:rPr>
              <a:t>Compendex</a:t>
            </a:r>
            <a:r>
              <a:rPr lang="zh-TW" altLang="en-US" sz="2400" dirty="0">
                <a:cs typeface="Calibri" panose="020F0502020204030204" pitchFamily="34" charset="0"/>
              </a:rPr>
              <a:t>、</a:t>
            </a:r>
            <a:r>
              <a:rPr lang="en-US" altLang="zh-TW" sz="2400" dirty="0" smtClean="0">
                <a:cs typeface="Calibri" panose="020F0502020204030204" pitchFamily="34" charset="0"/>
              </a:rPr>
              <a:t>WOS-SCIE</a:t>
            </a:r>
            <a:r>
              <a:rPr lang="zh-TW" altLang="en-US" sz="2400" dirty="0" smtClean="0">
                <a:cs typeface="Calibri" panose="020F0502020204030204" pitchFamily="34" charset="0"/>
              </a:rPr>
              <a:t>、</a:t>
            </a:r>
            <a:r>
              <a:rPr lang="en-US" altLang="zh-TW" sz="2400" dirty="0" smtClean="0">
                <a:cs typeface="Calibri" panose="020F0502020204030204" pitchFamily="34" charset="0"/>
              </a:rPr>
              <a:t>SSCI</a:t>
            </a:r>
            <a:r>
              <a:rPr lang="en-US" altLang="zh-TW" sz="2400" dirty="0" smtClean="0">
                <a:latin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查詢</a:t>
            </a:r>
            <a:r>
              <a:rPr lang="zh-TW" altLang="en-US" sz="2400" dirty="0">
                <a:latin typeface="標楷體" panose="03000509000000000000" pitchFamily="65" charset="-120"/>
              </a:rPr>
              <a:t>結果畫面顯示的</a:t>
            </a:r>
            <a:r>
              <a:rPr lang="en-US" altLang="zh-TW" sz="2400" dirty="0" smtClean="0">
                <a:solidFill>
                  <a:srgbClr val="FF0000"/>
                </a:solidFill>
                <a:cs typeface="Calibri" panose="020F0502020204030204" pitchFamily="34" charset="0"/>
              </a:rPr>
              <a:t>SFX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圖示，</a:t>
            </a:r>
            <a:r>
              <a:rPr lang="zh-TW" altLang="en-US" sz="2400" dirty="0" smtClean="0"/>
              <a:t>或於</a:t>
            </a:r>
            <a:r>
              <a:rPr lang="en-US" altLang="zh-TW" sz="2400" dirty="0" smtClean="0"/>
              <a:t>Google Scholar</a:t>
            </a:r>
            <a:r>
              <a:rPr lang="zh-TW" altLang="en-US" sz="2400" dirty="0">
                <a:latin typeface="標楷體" panose="03000509000000000000" pitchFamily="65" charset="-120"/>
              </a:rPr>
              <a:t>查詢結果畫面顯示的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「</a:t>
            </a:r>
            <a:r>
              <a:rPr lang="en-US" altLang="zh-TW" sz="2400" b="1" dirty="0">
                <a:solidFill>
                  <a:srgbClr val="0070C0"/>
                </a:solidFill>
              </a:rPr>
              <a:t>Full </a:t>
            </a:r>
            <a:r>
              <a:rPr lang="en-US" altLang="zh-TW" sz="2400" b="1" dirty="0" err="1">
                <a:solidFill>
                  <a:srgbClr val="0070C0"/>
                </a:solidFill>
              </a:rPr>
              <a:t>text@Chang</a:t>
            </a:r>
            <a:r>
              <a:rPr lang="en-US" altLang="zh-TW" sz="2400" b="1" dirty="0">
                <a:solidFill>
                  <a:srgbClr val="0070C0"/>
                </a:solidFill>
              </a:rPr>
              <a:t> Gung </a:t>
            </a:r>
            <a:r>
              <a:rPr lang="en-US" altLang="zh-TW" sz="2400" b="1" dirty="0" err="1">
                <a:solidFill>
                  <a:srgbClr val="0070C0"/>
                </a:solidFill>
              </a:rPr>
              <a:t>Univ</a:t>
            </a:r>
            <a:r>
              <a:rPr lang="zh-TW" altLang="en-US" sz="2400" b="1" dirty="0" smtClean="0">
                <a:solidFill>
                  <a:srgbClr val="0070C0"/>
                </a:solidFill>
              </a:rPr>
              <a:t>」。</a:t>
            </a:r>
            <a:r>
              <a:rPr lang="zh-TW" altLang="en-US" sz="2400" dirty="0" smtClean="0"/>
              <a:t>只要</a:t>
            </a:r>
            <a:r>
              <a:rPr lang="zh-TW" altLang="en-US" sz="2400" dirty="0"/>
              <a:t>點選此圖示即可查得圖書館是否購買了全文電子檔，並顯示可使用的年代範圍，進而連線取得全文。</a:t>
            </a:r>
            <a:r>
              <a:rPr lang="en-US" altLang="zh-TW" sz="2800" dirty="0">
                <a:latin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</a:rPr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16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無所不在的</a:t>
            </a:r>
            <a:r>
              <a:rPr lang="en-US" altLang="zh-TW" dirty="0" smtClean="0"/>
              <a:t>SFX – </a:t>
            </a:r>
            <a:r>
              <a:rPr lang="zh-TW" altLang="en-US" dirty="0" smtClean="0"/>
              <a:t>資料庫</a:t>
            </a:r>
            <a:r>
              <a:rPr lang="en-US" altLang="zh-TW" dirty="0" smtClean="0"/>
              <a:t>Scopus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例：</a:t>
            </a:r>
            <a:r>
              <a:rPr lang="en-US" altLang="zh-TW" sz="2000" dirty="0"/>
              <a:t> Li, X., &amp; </a:t>
            </a:r>
            <a:r>
              <a:rPr lang="en-US" altLang="zh-TW" sz="2000" dirty="0" err="1"/>
              <a:t>Epureanu</a:t>
            </a:r>
            <a:r>
              <a:rPr lang="en-US" altLang="zh-TW" sz="2000" dirty="0"/>
              <a:t>, B. I. (2020). AI-based competition of autonomous vehicle fleets with application to fleet modularity. </a:t>
            </a:r>
            <a:r>
              <a:rPr lang="en-US" altLang="zh-TW" sz="2000" i="1" dirty="0"/>
              <a:t>European Journal of Operational Research, 287</a:t>
            </a:r>
            <a:r>
              <a:rPr lang="en-US" altLang="zh-TW" sz="2000" dirty="0"/>
              <a:t>(3), 856-874. </a:t>
            </a:r>
            <a:endParaRPr lang="zh-TW" altLang="en-US" sz="2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
            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2115401"/>
            <a:ext cx="6067592" cy="409433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51" y="2115401"/>
            <a:ext cx="4819223" cy="2880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 rot="20258343">
            <a:off x="2420324" y="3814249"/>
            <a:ext cx="1290849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圖說文字 9"/>
          <p:cNvSpPr/>
          <p:nvPr/>
        </p:nvSpPr>
        <p:spPr>
          <a:xfrm>
            <a:off x="5128453" y="5197724"/>
            <a:ext cx="3865421" cy="1464231"/>
          </a:xfrm>
          <a:prstGeom prst="wedgeRoundRectCallout">
            <a:avLst>
              <a:gd name="adj1" fmla="val -61132"/>
              <a:gd name="adj2" fmla="val -43870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於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Scopus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文獻查詢結果頁面點選</a:t>
            </a:r>
            <a:r>
              <a:rPr lang="en-US" altLang="zh-TW" sz="2000" b="1" dirty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【 </a:t>
            </a:r>
            <a:r>
              <a:rPr lang="en-US" altLang="zh-TW" sz="2000" b="1" dirty="0" smtClean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SFX</a:t>
            </a:r>
            <a:r>
              <a:rPr lang="en-US" altLang="zh-TW" sz="2000" b="1" dirty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 】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圖示，即會連至圖書館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SFX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系統查得本校是否有可用全文，進而連線取得全文。</a:t>
            </a:r>
            <a:endParaRPr lang="en-US" altLang="zh-TW" sz="2000" b="1" dirty="0" smtClean="0">
              <a:solidFill>
                <a:srgbClr val="514945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smtClean="0"/>
              <a:t>          </a:t>
            </a:r>
            <a:fld id="{0FF54DE5-C571-48E8-A5BC-B369434E2F44}" type="slidenum">
              <a:rPr lang="en-US" altLang="zh-TW" sz="200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17</a:t>
            </a:fld>
            <a:r>
              <a:rPr lang="zh-TW" altLang="en-US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1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無所不在的</a:t>
            </a:r>
            <a:r>
              <a:rPr lang="en-US" altLang="zh-TW" sz="4000" dirty="0"/>
              <a:t>SFX</a:t>
            </a:r>
            <a:r>
              <a:rPr lang="zh-TW" altLang="en-US" sz="4000" dirty="0"/>
              <a:t> </a:t>
            </a:r>
            <a:r>
              <a:rPr lang="en-US" altLang="zh-TW" sz="4000" dirty="0" smtClean="0"/>
              <a:t>–</a:t>
            </a:r>
            <a:r>
              <a:rPr lang="zh-TW" altLang="en-US" sz="4000" dirty="0" smtClean="0"/>
              <a:t> 資料庫Ｐ</a:t>
            </a:r>
            <a:r>
              <a:rPr lang="en-US" altLang="zh-TW" sz="4000" dirty="0" err="1" smtClean="0"/>
              <a:t>ubMed</a:t>
            </a:r>
            <a:endParaRPr lang="zh-TW" altLang="en-US" sz="4000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18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1" y="1870364"/>
            <a:ext cx="7668352" cy="43641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99" y="1183555"/>
            <a:ext cx="6749619" cy="28619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4932217" y="5327815"/>
            <a:ext cx="4211783" cy="1464231"/>
          </a:xfrm>
          <a:prstGeom prst="wedgeRoundRectCallout">
            <a:avLst>
              <a:gd name="adj1" fmla="val -12921"/>
              <a:gd name="adj2" fmla="val -73202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於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PubMed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文獻查詢結果頁面點選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【</a:t>
            </a:r>
            <a:r>
              <a:rPr lang="zh-TW" altLang="en-US" sz="2000" b="1" dirty="0" smtClean="0">
                <a:solidFill>
                  <a:srgbClr val="FF0000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長庚大學圖書館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】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圖示，即會連至圖書館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SFX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系統查得本校是否有可用全文，進而連線取得全文。</a:t>
            </a:r>
            <a:endParaRPr lang="en-US" altLang="zh-TW" sz="2000" b="1" dirty="0" smtClean="0">
              <a:solidFill>
                <a:srgbClr val="514945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9" name="向右箭號 8"/>
          <p:cNvSpPr/>
          <p:nvPr/>
        </p:nvSpPr>
        <p:spPr>
          <a:xfrm rot="13438707">
            <a:off x="5075274" y="3822396"/>
            <a:ext cx="1290849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875" y="0"/>
            <a:ext cx="8105975" cy="918210"/>
          </a:xfrm>
        </p:spPr>
        <p:txBody>
          <a:bodyPr>
            <a:normAutofit fontScale="90000"/>
          </a:bodyPr>
          <a:lstStyle/>
          <a:p>
            <a:r>
              <a:rPr lang="zh-TW" altLang="en-US" sz="4000" dirty="0"/>
              <a:t>無所不在的</a:t>
            </a:r>
            <a:r>
              <a:rPr lang="en-US" altLang="zh-TW" sz="4000" dirty="0"/>
              <a:t>SFX – Google </a:t>
            </a:r>
            <a:r>
              <a:rPr lang="en-US" altLang="zh-TW" sz="4000" dirty="0" smtClean="0"/>
              <a:t>Scholar(1)</a:t>
            </a:r>
            <a:endParaRPr lang="zh-TW" altLang="en-US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3" y="1148543"/>
            <a:ext cx="7357917" cy="23040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3" y="3616388"/>
            <a:ext cx="8107057" cy="324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向右箭號 12"/>
          <p:cNvSpPr/>
          <p:nvPr/>
        </p:nvSpPr>
        <p:spPr>
          <a:xfrm rot="5129119">
            <a:off x="1314308" y="3510260"/>
            <a:ext cx="817984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圖說文字 13"/>
          <p:cNvSpPr/>
          <p:nvPr/>
        </p:nvSpPr>
        <p:spPr>
          <a:xfrm>
            <a:off x="4476321" y="2720499"/>
            <a:ext cx="3466533" cy="1464231"/>
          </a:xfrm>
          <a:prstGeom prst="wedgeRoundRectCallout">
            <a:avLst>
              <a:gd name="adj1" fmla="val -64675"/>
              <a:gd name="adj2" fmla="val 5530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於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Google Scholar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設定</a:t>
            </a:r>
            <a:r>
              <a:rPr lang="en-US" altLang="zh-TW" sz="2000" b="1" dirty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【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圖書館連結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】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為</a:t>
            </a:r>
            <a:r>
              <a:rPr lang="zh-TW" altLang="en-US" sz="2000" b="1" dirty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「</a:t>
            </a:r>
            <a:r>
              <a:rPr lang="en-US" altLang="zh-TW" sz="2000" b="1" dirty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Chang Gung </a:t>
            </a:r>
            <a:r>
              <a:rPr lang="en-US" altLang="zh-TW" sz="2000" b="1" dirty="0" err="1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Univeristy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」。</a:t>
            </a:r>
            <a:endParaRPr lang="en-US" altLang="zh-TW" sz="2000" b="1" dirty="0" smtClean="0">
              <a:solidFill>
                <a:srgbClr val="514945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19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3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57842" y="13157"/>
            <a:ext cx="4183873" cy="709101"/>
          </a:xfrm>
        </p:spPr>
        <p:txBody>
          <a:bodyPr anchor="ctr">
            <a:normAutofit fontScale="90000"/>
          </a:bodyPr>
          <a:lstStyle/>
          <a:p>
            <a:r>
              <a:rPr lang="zh-TW" altLang="en-US" dirty="0" smtClean="0">
                <a:solidFill>
                  <a:schemeClr val="bg2"/>
                </a:solidFill>
              </a:rPr>
              <a:t>報告大綱</a:t>
            </a:r>
            <a:endParaRPr lang="zh-TW" dirty="0">
              <a:solidFill>
                <a:schemeClr val="bg2"/>
              </a:solidFill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415089" y="1206126"/>
            <a:ext cx="5161547" cy="4762875"/>
          </a:xfrm>
        </p:spPr>
        <p:txBody>
          <a:bodyPr>
            <a:normAutofit/>
          </a:bodyPr>
          <a:lstStyle/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館藏特色與借閱服務</a:t>
            </a:r>
            <a:endParaRPr lang="en-US" altLang="zh-TW" sz="2800" dirty="0" smtClean="0"/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課程</a:t>
            </a:r>
            <a:r>
              <a:rPr lang="zh-TW" altLang="en-US" sz="2800" dirty="0"/>
              <a:t>指定用</a:t>
            </a:r>
            <a:r>
              <a:rPr lang="zh-TW" altLang="en-US" sz="2800" dirty="0" smtClean="0"/>
              <a:t>書服務</a:t>
            </a:r>
            <a:endParaRPr lang="en-US" altLang="zh-TW" sz="2800" dirty="0" smtClean="0"/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>
                <a:latin typeface="標楷體" panose="03000509000000000000" pitchFamily="65" charset="-120"/>
                <a:cs typeface="Arial Unicode MS" panose="020B0604020202020204" pitchFamily="34" charset="-120"/>
              </a:rPr>
              <a:t>資料介購服務</a:t>
            </a:r>
            <a:endParaRPr lang="en-US" altLang="zh-TW" sz="2800" dirty="0" smtClean="0">
              <a:latin typeface="標楷體" panose="03000509000000000000" pitchFamily="65" charset="-120"/>
              <a:cs typeface="Arial Unicode MS" panose="020B0604020202020204" pitchFamily="34" charset="-120"/>
            </a:endParaRP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電子資源使用服務</a:t>
            </a:r>
            <a:endParaRPr lang="en-US" altLang="zh-TW" sz="2800" dirty="0" smtClean="0"/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電子資源利用指導服務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館際合作</a:t>
            </a:r>
            <a:endParaRPr lang="en-US" altLang="zh-TW" sz="2800" dirty="0" smtClean="0"/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 smtClean="0"/>
              <a:t>機構典藏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lnSpc>
                <a:spcPts val="4300"/>
              </a:lnSpc>
              <a:buFont typeface="Wingdings" panose="05000000000000000000" pitchFamily="2" charset="2"/>
              <a:buChar char="q"/>
            </a:pPr>
            <a:r>
              <a:rPr lang="zh-TW" altLang="en-US" sz="2800" dirty="0"/>
              <a:t>行動</a:t>
            </a:r>
            <a:r>
              <a:rPr lang="zh-TW" altLang="en-US" sz="2800" dirty="0" smtClean="0"/>
              <a:t>服務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圖片版面配置區 3" descr="桌上放著打開的書本，背景是模糊的書架" title="範例圖片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5630779" y="1206126"/>
            <a:ext cx="3513221" cy="4762875"/>
          </a:xfrm>
          <a:prstGeom prst="rect">
            <a:avLst/>
          </a:prstGeom>
        </p:spPr>
      </p:pic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dirty="0" smtClean="0"/>
              <a:t>            </a:t>
            </a:r>
            <a:fld id="{0FF54DE5-C571-48E8-A5BC-B369434E2F44}" type="slidenum">
              <a:rPr lang="en-US" altLang="zh-TW" sz="200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000" dirty="0"/>
              <a:t>無所不在的</a:t>
            </a:r>
            <a:r>
              <a:rPr lang="en-US" altLang="zh-TW" sz="4000" dirty="0"/>
              <a:t>SFX – Google </a:t>
            </a:r>
            <a:r>
              <a:rPr lang="en-US" altLang="zh-TW" sz="4000" dirty="0" smtClean="0"/>
              <a:t>Scholar(2)</a:t>
            </a:r>
            <a:endParaRPr lang="zh-TW" altLang="en-US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9" y="1665880"/>
            <a:ext cx="4640239" cy="1943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" y="3916907"/>
            <a:ext cx="5022374" cy="24651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6" y="1886445"/>
            <a:ext cx="3971408" cy="28808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5213300" y="4577285"/>
            <a:ext cx="3466533" cy="2145268"/>
          </a:xfrm>
          <a:prstGeom prst="wedgeRoundRectCallout">
            <a:avLst>
              <a:gd name="adj1" fmla="val -57588"/>
              <a:gd name="adj2" fmla="val -52259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之後於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Google Scholar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查詢結果畫面即會顯示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「</a:t>
            </a:r>
            <a:r>
              <a:rPr lang="en-US" altLang="zh-TW" sz="2000" b="1" dirty="0">
                <a:solidFill>
                  <a:srgbClr val="FF0000"/>
                </a:solidFill>
              </a:rPr>
              <a:t>Full </a:t>
            </a:r>
            <a:r>
              <a:rPr lang="en-US" altLang="zh-TW" sz="2000" b="1" dirty="0" err="1">
                <a:solidFill>
                  <a:srgbClr val="FF0000"/>
                </a:solidFill>
              </a:rPr>
              <a:t>text@Chang</a:t>
            </a:r>
            <a:r>
              <a:rPr lang="en-US" altLang="zh-TW" sz="2000" b="1" dirty="0">
                <a:solidFill>
                  <a:srgbClr val="FF0000"/>
                </a:solidFill>
              </a:rPr>
              <a:t> Gung </a:t>
            </a:r>
            <a:r>
              <a:rPr lang="en-US" altLang="zh-TW" sz="2000" b="1" dirty="0" err="1">
                <a:solidFill>
                  <a:srgbClr val="FF0000"/>
                </a:solidFill>
              </a:rPr>
              <a:t>Univ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」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 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，提供連結至圖書館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SFX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系統查看本校可用全文進而取得全文。</a:t>
            </a:r>
            <a:endParaRPr lang="en-US" altLang="zh-TW" sz="2000" b="1" dirty="0" smtClean="0">
              <a:solidFill>
                <a:srgbClr val="FF0000"/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10" name="向右箭號 9"/>
          <p:cNvSpPr/>
          <p:nvPr/>
        </p:nvSpPr>
        <p:spPr>
          <a:xfrm rot="5400000">
            <a:off x="533253" y="3384533"/>
            <a:ext cx="817984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8946415">
            <a:off x="4299215" y="4094484"/>
            <a:ext cx="817984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20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88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484573" y="0"/>
            <a:ext cx="8359176" cy="91821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Turnitin</a:t>
            </a:r>
            <a:r>
              <a:rPr lang="zh-TW" altLang="en-US" dirty="0" smtClean="0"/>
              <a:t>系統介紹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528223" y="1400578"/>
            <a:ext cx="8067173" cy="5054994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Turnitin</a:t>
            </a:r>
            <a:r>
              <a:rPr lang="zh-TW" altLang="en-US" dirty="0"/>
              <a:t>為目前使用率最高</a:t>
            </a:r>
            <a:r>
              <a:rPr lang="zh-TW" altLang="en-US" dirty="0" smtClean="0"/>
              <a:t>的原</a:t>
            </a:r>
            <a:r>
              <a:rPr lang="zh-TW" altLang="en-US" dirty="0"/>
              <a:t>創性比對系統，透過該系統可偵測文稿是否有抄襲或</a:t>
            </a:r>
            <a:r>
              <a:rPr lang="zh-TW" altLang="en-US" dirty="0" smtClean="0"/>
              <a:t>引用不當</a:t>
            </a:r>
            <a:r>
              <a:rPr lang="zh-TW" altLang="en-US" dirty="0"/>
              <a:t>情形；亦可比對學生作業</a:t>
            </a:r>
            <a:r>
              <a:rPr lang="zh-TW" altLang="en-US" dirty="0" smtClean="0"/>
              <a:t>，減少抄襲情形，</a:t>
            </a:r>
            <a:r>
              <a:rPr lang="zh-TW" altLang="en-US" dirty="0"/>
              <a:t>提升學生作業及論文的原創性。</a:t>
            </a: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21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764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1" y="2910888"/>
            <a:ext cx="2483069" cy="777875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2585" y="166717"/>
            <a:ext cx="2569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+mn-ea"/>
              </a:rPr>
              <a:t>持續增加</a:t>
            </a:r>
            <a:endParaRPr lang="zh-TW" altLang="en-US" sz="3200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217493" y="1238282"/>
          <a:ext cx="7125269" cy="543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rm"/>
          <p:cNvSpPr>
            <a:spLocks noEditPoints="1" noChangeArrowheads="1"/>
          </p:cNvSpPr>
          <p:nvPr/>
        </p:nvSpPr>
        <p:spPr bwMode="auto">
          <a:xfrm>
            <a:off x="1688911" y="3168045"/>
            <a:ext cx="1494430" cy="1720771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4740 w 21600"/>
              <a:gd name="T15" fmla="*/ 1309 h 21600"/>
              <a:gd name="T16" fmla="*/ 19410 w 21600"/>
              <a:gd name="T17" fmla="*/ 163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12840" y="18507"/>
                </a:moveTo>
                <a:lnTo>
                  <a:pt x="16051" y="18507"/>
                </a:lnTo>
                <a:lnTo>
                  <a:pt x="16051" y="19260"/>
                </a:lnTo>
                <a:lnTo>
                  <a:pt x="12840" y="19260"/>
                </a:lnTo>
                <a:lnTo>
                  <a:pt x="12840" y="18507"/>
                </a:lnTo>
                <a:close/>
              </a:path>
              <a:path w="21600" h="21600" extrusionOk="0">
                <a:moveTo>
                  <a:pt x="16731" y="18507"/>
                </a:moveTo>
                <a:lnTo>
                  <a:pt x="19941" y="18507"/>
                </a:lnTo>
                <a:lnTo>
                  <a:pt x="19941" y="19260"/>
                </a:lnTo>
                <a:lnTo>
                  <a:pt x="16731" y="19260"/>
                </a:lnTo>
                <a:lnTo>
                  <a:pt x="16731" y="18507"/>
                </a:lnTo>
                <a:close/>
              </a:path>
              <a:path w="21600" h="21600" extrusionOk="0">
                <a:moveTo>
                  <a:pt x="1913" y="1194"/>
                </a:moveTo>
                <a:lnTo>
                  <a:pt x="3699" y="1194"/>
                </a:lnTo>
                <a:lnTo>
                  <a:pt x="2678" y="1832"/>
                </a:lnTo>
                <a:lnTo>
                  <a:pt x="2296" y="1538"/>
                </a:lnTo>
                <a:lnTo>
                  <a:pt x="2125" y="1636"/>
                </a:lnTo>
                <a:lnTo>
                  <a:pt x="2700" y="2078"/>
                </a:lnTo>
                <a:lnTo>
                  <a:pt x="3699" y="1440"/>
                </a:lnTo>
                <a:lnTo>
                  <a:pt x="3699" y="2176"/>
                </a:lnTo>
                <a:lnTo>
                  <a:pt x="1913" y="2176"/>
                </a:lnTo>
                <a:lnTo>
                  <a:pt x="1913" y="1194"/>
                </a:lnTo>
                <a:close/>
              </a:path>
              <a:path w="21600" h="21600" extrusionOk="0">
                <a:moveTo>
                  <a:pt x="1913" y="2765"/>
                </a:moveTo>
                <a:lnTo>
                  <a:pt x="3699" y="2765"/>
                </a:lnTo>
                <a:lnTo>
                  <a:pt x="2678" y="3403"/>
                </a:lnTo>
                <a:lnTo>
                  <a:pt x="2296" y="3109"/>
                </a:lnTo>
                <a:lnTo>
                  <a:pt x="2125" y="3207"/>
                </a:lnTo>
                <a:lnTo>
                  <a:pt x="2700" y="3649"/>
                </a:lnTo>
                <a:lnTo>
                  <a:pt x="3699" y="3010"/>
                </a:lnTo>
                <a:lnTo>
                  <a:pt x="3699" y="3747"/>
                </a:lnTo>
                <a:lnTo>
                  <a:pt x="1913" y="3747"/>
                </a:lnTo>
                <a:lnTo>
                  <a:pt x="1913" y="2765"/>
                </a:lnTo>
                <a:close/>
              </a:path>
              <a:path w="21600" h="21600" extrusionOk="0">
                <a:moveTo>
                  <a:pt x="1913" y="4336"/>
                </a:moveTo>
                <a:lnTo>
                  <a:pt x="3699" y="4336"/>
                </a:lnTo>
                <a:lnTo>
                  <a:pt x="2678" y="4974"/>
                </a:lnTo>
                <a:lnTo>
                  <a:pt x="2296" y="4680"/>
                </a:lnTo>
                <a:lnTo>
                  <a:pt x="2125" y="4778"/>
                </a:lnTo>
                <a:lnTo>
                  <a:pt x="2700" y="5220"/>
                </a:lnTo>
                <a:lnTo>
                  <a:pt x="3699" y="4581"/>
                </a:lnTo>
                <a:lnTo>
                  <a:pt x="3699" y="5318"/>
                </a:lnTo>
                <a:lnTo>
                  <a:pt x="1913" y="5318"/>
                </a:lnTo>
                <a:lnTo>
                  <a:pt x="1913" y="4336"/>
                </a:lnTo>
                <a:close/>
              </a:path>
              <a:path w="21600" h="21600" extrusionOk="0">
                <a:moveTo>
                  <a:pt x="1913" y="5907"/>
                </a:moveTo>
                <a:lnTo>
                  <a:pt x="3699" y="5907"/>
                </a:lnTo>
                <a:lnTo>
                  <a:pt x="2678" y="6545"/>
                </a:lnTo>
                <a:lnTo>
                  <a:pt x="2296" y="6250"/>
                </a:lnTo>
                <a:lnTo>
                  <a:pt x="2125" y="6349"/>
                </a:lnTo>
                <a:lnTo>
                  <a:pt x="2700" y="6790"/>
                </a:lnTo>
                <a:lnTo>
                  <a:pt x="3699" y="6152"/>
                </a:lnTo>
                <a:lnTo>
                  <a:pt x="3699" y="6889"/>
                </a:lnTo>
                <a:lnTo>
                  <a:pt x="1913" y="6889"/>
                </a:lnTo>
                <a:lnTo>
                  <a:pt x="1913" y="5907"/>
                </a:lnTo>
                <a:close/>
              </a:path>
              <a:path w="21600" h="21600" extrusionOk="0">
                <a:moveTo>
                  <a:pt x="1913" y="7478"/>
                </a:moveTo>
                <a:lnTo>
                  <a:pt x="3699" y="7478"/>
                </a:lnTo>
                <a:lnTo>
                  <a:pt x="2678" y="8116"/>
                </a:lnTo>
                <a:lnTo>
                  <a:pt x="2296" y="7821"/>
                </a:lnTo>
                <a:lnTo>
                  <a:pt x="2125" y="7919"/>
                </a:lnTo>
                <a:lnTo>
                  <a:pt x="2700" y="8361"/>
                </a:lnTo>
                <a:lnTo>
                  <a:pt x="3699" y="7723"/>
                </a:lnTo>
                <a:lnTo>
                  <a:pt x="3699" y="8460"/>
                </a:lnTo>
                <a:lnTo>
                  <a:pt x="1913" y="8460"/>
                </a:lnTo>
                <a:lnTo>
                  <a:pt x="1913" y="7478"/>
                </a:lnTo>
                <a:close/>
              </a:path>
              <a:path w="21600" h="21600" extrusionOk="0">
                <a:moveTo>
                  <a:pt x="1913" y="9049"/>
                </a:moveTo>
                <a:lnTo>
                  <a:pt x="3699" y="9049"/>
                </a:lnTo>
                <a:lnTo>
                  <a:pt x="2678" y="9687"/>
                </a:lnTo>
                <a:lnTo>
                  <a:pt x="2296" y="9392"/>
                </a:lnTo>
                <a:lnTo>
                  <a:pt x="2125" y="9490"/>
                </a:lnTo>
                <a:lnTo>
                  <a:pt x="2700" y="9932"/>
                </a:lnTo>
                <a:lnTo>
                  <a:pt x="3699" y="9294"/>
                </a:lnTo>
                <a:lnTo>
                  <a:pt x="3699" y="10030"/>
                </a:lnTo>
                <a:lnTo>
                  <a:pt x="1913" y="10030"/>
                </a:lnTo>
                <a:lnTo>
                  <a:pt x="1913" y="9049"/>
                </a:lnTo>
                <a:close/>
              </a:path>
              <a:path w="21600" h="21600" extrusionOk="0">
                <a:moveTo>
                  <a:pt x="1913" y="10620"/>
                </a:moveTo>
                <a:lnTo>
                  <a:pt x="3699" y="10620"/>
                </a:lnTo>
                <a:lnTo>
                  <a:pt x="2678" y="11258"/>
                </a:lnTo>
                <a:lnTo>
                  <a:pt x="2296" y="10963"/>
                </a:lnTo>
                <a:lnTo>
                  <a:pt x="2125" y="11061"/>
                </a:lnTo>
                <a:lnTo>
                  <a:pt x="2700" y="11503"/>
                </a:lnTo>
                <a:lnTo>
                  <a:pt x="3699" y="10865"/>
                </a:lnTo>
                <a:lnTo>
                  <a:pt x="3699" y="11601"/>
                </a:lnTo>
                <a:lnTo>
                  <a:pt x="1913" y="11601"/>
                </a:lnTo>
                <a:lnTo>
                  <a:pt x="1913" y="10620"/>
                </a:lnTo>
                <a:close/>
              </a:path>
              <a:path w="21600" h="21600" extrusionOk="0">
                <a:moveTo>
                  <a:pt x="1913" y="12190"/>
                </a:moveTo>
                <a:lnTo>
                  <a:pt x="3699" y="12190"/>
                </a:lnTo>
                <a:lnTo>
                  <a:pt x="2678" y="12829"/>
                </a:lnTo>
                <a:lnTo>
                  <a:pt x="2296" y="12534"/>
                </a:lnTo>
                <a:lnTo>
                  <a:pt x="2125" y="12632"/>
                </a:lnTo>
                <a:lnTo>
                  <a:pt x="2700" y="13074"/>
                </a:lnTo>
                <a:lnTo>
                  <a:pt x="3699" y="12436"/>
                </a:lnTo>
                <a:lnTo>
                  <a:pt x="3699" y="13172"/>
                </a:lnTo>
                <a:lnTo>
                  <a:pt x="1913" y="13172"/>
                </a:lnTo>
                <a:lnTo>
                  <a:pt x="1913" y="12190"/>
                </a:lnTo>
                <a:close/>
              </a:path>
              <a:path w="21600" h="21600" extrusionOk="0">
                <a:moveTo>
                  <a:pt x="1913" y="13761"/>
                </a:moveTo>
                <a:lnTo>
                  <a:pt x="3699" y="13761"/>
                </a:lnTo>
                <a:lnTo>
                  <a:pt x="2678" y="14400"/>
                </a:lnTo>
                <a:lnTo>
                  <a:pt x="2296" y="14105"/>
                </a:lnTo>
                <a:lnTo>
                  <a:pt x="2125" y="14203"/>
                </a:lnTo>
                <a:lnTo>
                  <a:pt x="2700" y="14645"/>
                </a:lnTo>
                <a:lnTo>
                  <a:pt x="3699" y="14007"/>
                </a:lnTo>
                <a:lnTo>
                  <a:pt x="3699" y="14743"/>
                </a:lnTo>
                <a:lnTo>
                  <a:pt x="1913" y="14743"/>
                </a:lnTo>
                <a:lnTo>
                  <a:pt x="1913" y="13761"/>
                </a:lnTo>
                <a:close/>
              </a:path>
              <a:path w="21600" h="21600" extrusionOk="0">
                <a:moveTo>
                  <a:pt x="1913" y="15332"/>
                </a:moveTo>
                <a:lnTo>
                  <a:pt x="3699" y="15332"/>
                </a:lnTo>
                <a:lnTo>
                  <a:pt x="2678" y="15970"/>
                </a:lnTo>
                <a:lnTo>
                  <a:pt x="2296" y="15676"/>
                </a:lnTo>
                <a:lnTo>
                  <a:pt x="2125" y="15774"/>
                </a:lnTo>
                <a:lnTo>
                  <a:pt x="2700" y="16216"/>
                </a:lnTo>
                <a:lnTo>
                  <a:pt x="3699" y="15578"/>
                </a:lnTo>
                <a:lnTo>
                  <a:pt x="3699" y="16314"/>
                </a:lnTo>
                <a:lnTo>
                  <a:pt x="1913" y="16314"/>
                </a:lnTo>
                <a:lnTo>
                  <a:pt x="1913" y="1533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903862" y="3168045"/>
            <a:ext cx="1279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上傳至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Turnitin</a:t>
            </a:r>
            <a:r>
              <a:rPr lang="zh-TW" altLang="en-US" sz="2400" dirty="0" smtClean="0">
                <a:solidFill>
                  <a:srgbClr val="FF0000"/>
                </a:solidFill>
              </a:rPr>
              <a:t>之文稿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檔案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標題 12"/>
          <p:cNvSpPr txBox="1">
            <a:spLocks/>
          </p:cNvSpPr>
          <p:nvPr/>
        </p:nvSpPr>
        <p:spPr>
          <a:xfrm>
            <a:off x="484573" y="0"/>
            <a:ext cx="8359176" cy="918210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sz="4400" kern="1200" baseline="0">
                <a:solidFill>
                  <a:schemeClr val="tx2"/>
                </a:solidFill>
                <a:latin typeface="Bookman Old Style" panose="02050604050505020204" pitchFamily="18" charset="0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en-US" altLang="zh-TW" dirty="0" err="1" smtClean="0"/>
              <a:t>Turnitin</a:t>
            </a:r>
            <a:r>
              <a:rPr lang="zh-TW" altLang="en-US" dirty="0" smtClean="0"/>
              <a:t>比對來源</a:t>
            </a:r>
            <a:endParaRPr lang="zh-TW" altLang="en-US" dirty="0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22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631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電子資源校外連線使用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電子資料以校園 </a:t>
            </a:r>
            <a:r>
              <a:rPr lang="en-US" altLang="zh-TW" sz="2400" dirty="0" smtClean="0"/>
              <a:t>IP </a:t>
            </a:r>
            <a:r>
              <a:rPr lang="zh-TW" altLang="en-US" sz="2400" dirty="0" smtClean="0"/>
              <a:t>為合法使用範圍；於校外使用資料時，須經過身份認證方能使用全文。</a:t>
            </a:r>
            <a:endParaRPr lang="en-US" altLang="zh-TW" sz="2400" dirty="0" smtClean="0"/>
          </a:p>
          <a:p>
            <a:r>
              <a:rPr lang="zh-TW" altLang="en-US" sz="2400" dirty="0" smtClean="0"/>
              <a:t>方法：於校外連結圖書館網頁，依據需求選擇電子資源系統</a:t>
            </a:r>
            <a:r>
              <a:rPr lang="zh-TW" altLang="en-US" sz="2400" dirty="0" smtClean="0"/>
              <a:t>，系統</a:t>
            </a:r>
            <a:r>
              <a:rPr lang="zh-TW" altLang="en-US" sz="2400" dirty="0" smtClean="0"/>
              <a:t>將會開啟身份認機制，通過認證後即可使用圖書館電子資源。 </a:t>
            </a:r>
            <a:endParaRPr lang="en-US" altLang="zh-TW" sz="2400" dirty="0" smtClean="0"/>
          </a:p>
          <a:p>
            <a:r>
              <a:rPr lang="zh-TW" altLang="en-US" sz="2400" dirty="0" smtClean="0"/>
              <a:t>帳密：請輸入個人帳號（</a:t>
            </a:r>
            <a:r>
              <a:rPr lang="en-US" altLang="zh-TW" sz="2400" dirty="0" smtClean="0"/>
              <a:t>Notes ID </a:t>
            </a:r>
            <a:r>
              <a:rPr lang="zh-TW" altLang="en-US" sz="2400" dirty="0" smtClean="0"/>
              <a:t>或身分證）及密碼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預設密碼為國曆生日民國年月日</a:t>
            </a:r>
            <a:r>
              <a:rPr lang="en-US" altLang="zh-TW" sz="2400" dirty="0" smtClean="0"/>
              <a:t>)</a:t>
            </a:r>
          </a:p>
          <a:p>
            <a:pPr marL="355600" indent="-355600">
              <a:buNone/>
            </a:pPr>
            <a:r>
              <a:rPr lang="zh-TW" altLang="en-US" dirty="0" smtClean="0">
                <a:solidFill>
                  <a:srgbClr val="FF0000"/>
                </a:solidFill>
                <a:sym typeface="Wingdings"/>
              </a:rPr>
              <a:t></a:t>
            </a:r>
            <a:r>
              <a:rPr lang="zh-TW" altLang="en-US" sz="2400" dirty="0" smtClean="0"/>
              <a:t>提醒：請妥善保管個人登入圖書館系統之帳號密碼，並不定期修改密碼，以避免被盜用，影響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全校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使用權益。 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23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1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電子資源利用指導服務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24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22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電子資源利用指導服務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87279" y="1141269"/>
            <a:ext cx="8067173" cy="549635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定期開辦講習課程</a:t>
            </a:r>
            <a:r>
              <a:rPr lang="zh-TW" altLang="en-US" dirty="0"/>
              <a:t>：固定日程：每學期初始公布於網頁，線上</a:t>
            </a:r>
            <a:r>
              <a:rPr lang="zh-TW" altLang="en-US" dirty="0" smtClean="0"/>
              <a:t>報名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每學期定期舉辦圖書館電子資源利用講習，提供本校師生報名參加。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報名方法：請至</a:t>
            </a:r>
            <a:r>
              <a:rPr lang="zh-TW" altLang="en-US" dirty="0" smtClean="0">
                <a:hlinkClick r:id="rId3"/>
              </a:rPr>
              <a:t>圖書館資料庫講習課程</a:t>
            </a:r>
            <a:r>
              <a:rPr lang="zh-TW" altLang="en-US" dirty="0" smtClean="0"/>
              <a:t>網頁線上報名。</a:t>
            </a:r>
            <a:endParaRPr lang="en-US" altLang="zh-TW" dirty="0" smtClean="0"/>
          </a:p>
          <a:p>
            <a:r>
              <a:rPr lang="zh-TW" altLang="en-US" dirty="0" smtClean="0"/>
              <a:t>預約客製化講習課程</a:t>
            </a:r>
            <a:r>
              <a:rPr lang="zh-TW" altLang="en-US" dirty="0" smtClean="0"/>
              <a:t>：配合</a:t>
            </a:r>
            <a:r>
              <a:rPr lang="zh-TW" altLang="en-US" dirty="0" smtClean="0"/>
              <a:t>課程需求提供客製化講習預約服務。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請至少於預定時間三個工作天前提出申請。請洽詢圖書館參考組安排課程時間及內容。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聯絡方法：校內分機：</a:t>
            </a:r>
            <a:r>
              <a:rPr lang="en-US" altLang="zh-TW" dirty="0" smtClean="0"/>
              <a:t>5622</a:t>
            </a:r>
            <a:r>
              <a:rPr lang="zh-TW" altLang="en-US" dirty="0" smtClean="0"/>
              <a:t>或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4"/>
              </a:rPr>
              <a:t>libdb@mail.cgu.edu.tw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25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01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館際合作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zh-TW" dirty="0" err="1" smtClean="0"/>
              <a:t>RapidILL</a:t>
            </a:r>
            <a:endParaRPr lang="en-US" altLang="zh-TW" dirty="0" smtClean="0"/>
          </a:p>
          <a:p>
            <a:r>
              <a:rPr lang="en-US" altLang="zh-TW" dirty="0" smtClean="0"/>
              <a:t>NDDS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26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8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</a:rPr>
              <a:t>館際合作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87279" y="1141270"/>
            <a:ext cx="8067173" cy="553582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hlinkClick r:id="rId3"/>
              </a:rPr>
              <a:t>文獻傳遞服務系統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</a:t>
            </a:r>
            <a:r>
              <a:rPr lang="en-US" altLang="zh-TW" sz="2800" dirty="0" err="1" smtClean="0">
                <a:cs typeface="Calibri" panose="020F0502020204030204" pitchFamily="34" charset="0"/>
              </a:rPr>
              <a:t>RapidILL</a:t>
            </a:r>
            <a:r>
              <a:rPr lang="zh-TW" altLang="en-US" sz="2800" dirty="0" smtClean="0">
                <a:latin typeface="Times New Roman" pitchFamily="18" charset="0"/>
              </a:rPr>
              <a:t>與</a:t>
            </a:r>
            <a:r>
              <a:rPr lang="en-US" altLang="zh-TW" sz="2800" dirty="0" smtClean="0">
                <a:cs typeface="Calibri" panose="020F0502020204030204" pitchFamily="34" charset="0"/>
              </a:rPr>
              <a:t>NDDS</a:t>
            </a:r>
            <a:endParaRPr lang="en-US" altLang="zh-TW" sz="2800" dirty="0">
              <a:cs typeface="Calibri" panose="020F0502020204030204" pitchFamily="34" charset="0"/>
            </a:endParaRPr>
          </a:p>
          <a:p>
            <a:pPr lvl="1"/>
            <a:r>
              <a:rPr lang="en-US" altLang="zh-TW" sz="2400" dirty="0" err="1">
                <a:cs typeface="Calibri" panose="020F0502020204030204" pitchFamily="34" charset="0"/>
              </a:rPr>
              <a:t>RapidILL</a:t>
            </a:r>
            <a:r>
              <a:rPr lang="zh-TW" alt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國際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圖書館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間支援讀者取得文獻傳遞系統，該系統以美國大學圖書館之訂購資料為主，並包含加拿大、香港與台灣合作之圖書館訂購資料。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申請文獻不需付錢</a:t>
            </a:r>
            <a:r>
              <a:rPr lang="zh-TW" altLang="en-US" sz="2400" dirty="0">
                <a:latin typeface="Times New Roman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>
                <a:cs typeface="Calibri" panose="020F0502020204030204" pitchFamily="34" charset="0"/>
              </a:rPr>
              <a:t>NDDS</a:t>
            </a:r>
            <a:r>
              <a:rPr lang="zh-TW" alt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國內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圖書館間支援讀者取得文獻系統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，可提供複印及借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書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專任教師每人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補助申請</a:t>
            </a:r>
            <a:r>
              <a:rPr lang="en-US" altLang="zh-TW" sz="2400" dirty="0" smtClean="0">
                <a:cs typeface="Calibri" panose="020F0502020204030204" pitchFamily="34" charset="0"/>
              </a:rPr>
              <a:t>NDDS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費用新台幣</a:t>
            </a:r>
            <a:r>
              <a:rPr lang="en-US" altLang="zh-TW" sz="2400" dirty="0">
                <a:cs typeface="Calibri" panose="020F0502020204030204" pitchFamily="34" charset="0"/>
              </a:rPr>
              <a:t>500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元。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/>
              <a:t>院區間代借還書</a:t>
            </a:r>
            <a:endParaRPr lang="en-US" altLang="zh-TW" sz="2800" dirty="0" smtClean="0"/>
          </a:p>
          <a:p>
            <a:pPr marL="450850" lvl="1" indent="0">
              <a:buClr>
                <a:srgbClr val="990000"/>
              </a:buClr>
              <a:buSzPct val="92000"/>
              <a:buNone/>
            </a:pPr>
            <a:r>
              <a:rPr lang="en-US" altLang="zh-TW" sz="2800" dirty="0" smtClean="0"/>
              <a:t>-</a:t>
            </a:r>
            <a:r>
              <a:rPr lang="zh-TW" altLang="en-US" sz="2400" dirty="0">
                <a:solidFill>
                  <a:srgbClr val="000000"/>
                </a:solidFill>
                <a:latin typeface="Times New Roman" pitchFamily="18" charset="0"/>
              </a:rPr>
              <a:t>包括長庚紀念醫院各院區及明志科技</a:t>
            </a:r>
            <a:r>
              <a:rPr lang="zh-TW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大學</a:t>
            </a:r>
            <a:endParaRPr lang="en-US" altLang="zh-TW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zh-TW" altLang="en-US" sz="2800" dirty="0" smtClean="0"/>
              <a:t>其他學術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研究機構特約合作</a:t>
            </a:r>
            <a:endParaRPr lang="en-US" altLang="zh-TW" sz="2800" dirty="0" smtClean="0"/>
          </a:p>
          <a:p>
            <a:pPr marL="809625" lvl="1" indent="0">
              <a:buNone/>
            </a:pPr>
            <a:endParaRPr lang="en-US" altLang="zh-TW" dirty="0">
              <a:cs typeface="+mn-cs"/>
            </a:endParaRPr>
          </a:p>
          <a:p>
            <a:pPr marL="809625" lvl="1" indent="0">
              <a:buNone/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27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04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學術研究成果彙整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機構典藏系統</a:t>
            </a:r>
            <a:endParaRPr lang="en-US" altLang="zh-TW" dirty="0" smtClean="0"/>
          </a:p>
          <a:p>
            <a:r>
              <a:rPr lang="en-US" altLang="zh-TW" dirty="0" smtClean="0"/>
              <a:t>ORCID</a:t>
            </a:r>
          </a:p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28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53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機構典藏系統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匯集保存本校所有學術研究成果資產，記錄研究的傳承與發展，同時對外展現本校研究能量，提供學術交流與合作。提升學校學術成果的能見度與影響力。 </a:t>
            </a:r>
            <a:endParaRPr lang="en-US" altLang="zh-TW" dirty="0" smtClean="0"/>
          </a:p>
          <a:p>
            <a:r>
              <a:rPr lang="zh-TW" altLang="en-US" dirty="0" smtClean="0"/>
              <a:t>功用</a:t>
            </a:r>
            <a:endParaRPr lang="en-US" altLang="zh-TW" dirty="0" smtClean="0"/>
          </a:p>
          <a:p>
            <a:pPr lvl="1"/>
            <a:r>
              <a:rPr lang="zh-TW" altLang="en-US" dirty="0"/>
              <a:t>老師可查看自己的學術研究成果</a:t>
            </a:r>
            <a:r>
              <a:rPr lang="en-US" altLang="zh-TW" dirty="0" smtClean="0"/>
              <a:t>profile</a:t>
            </a:r>
            <a:r>
              <a:rPr lang="zh-TW" altLang="en-US" dirty="0" smtClean="0"/>
              <a:t>，如</a:t>
            </a:r>
            <a:r>
              <a:rPr lang="en-US" altLang="zh-TW" dirty="0" smtClean="0"/>
              <a:t>:</a:t>
            </a:r>
            <a:r>
              <a:rPr lang="zh-TW" altLang="en-US" dirty="0" smtClean="0"/>
              <a:t>期刊</a:t>
            </a:r>
            <a:r>
              <a:rPr lang="zh-TW" altLang="en-US" dirty="0"/>
              <a:t>文獻</a:t>
            </a:r>
            <a:r>
              <a:rPr lang="en-US" altLang="zh-TW" sz="2000" dirty="0"/>
              <a:t>(</a:t>
            </a:r>
            <a:r>
              <a:rPr lang="zh-TW" altLang="en-US" sz="2000" dirty="0"/>
              <a:t>包含論文被引用次數、</a:t>
            </a:r>
            <a:r>
              <a:rPr lang="en-US" altLang="zh-TW" sz="2000" dirty="0"/>
              <a:t>JCR</a:t>
            </a:r>
            <a:r>
              <a:rPr lang="zh-TW" altLang="en-US" sz="2000" dirty="0"/>
              <a:t>點數與領域排名等</a:t>
            </a:r>
            <a:r>
              <a:rPr lang="en-US" altLang="zh-TW" sz="2000" dirty="0" smtClean="0"/>
              <a:t>)</a:t>
            </a:r>
            <a:r>
              <a:rPr lang="zh-TW" altLang="en-US" dirty="0"/>
              <a:t>、</a:t>
            </a:r>
            <a:r>
              <a:rPr lang="zh-TW" altLang="en-US" dirty="0" smtClean="0"/>
              <a:t>指導</a:t>
            </a:r>
            <a:r>
              <a:rPr lang="zh-TW" altLang="en-US" dirty="0"/>
              <a:t>研究生</a:t>
            </a:r>
            <a:r>
              <a:rPr lang="zh-TW" altLang="en-US" dirty="0" smtClean="0"/>
              <a:t>論文、出國報告</a:t>
            </a:r>
            <a:r>
              <a:rPr lang="zh-TW" altLang="en-US" dirty="0"/>
              <a:t>、</a:t>
            </a:r>
            <a:r>
              <a:rPr lang="zh-TW" altLang="en-US" dirty="0" smtClean="0"/>
              <a:t>研究</a:t>
            </a:r>
            <a:r>
              <a:rPr lang="zh-TW" altLang="en-US" dirty="0"/>
              <a:t>計畫等</a:t>
            </a:r>
            <a:endParaRPr lang="en-US" altLang="zh-TW" dirty="0"/>
          </a:p>
          <a:p>
            <a:pPr lvl="1"/>
            <a:r>
              <a:rPr lang="zh-TW" altLang="en-US" dirty="0"/>
              <a:t>查找跨領域潛在合作</a:t>
            </a:r>
            <a:r>
              <a:rPr lang="zh-TW" altLang="en-US" dirty="0" smtClean="0"/>
              <a:t>夥伴</a:t>
            </a:r>
            <a:endParaRPr lang="en-US" altLang="zh-TW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29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55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館藏特色與借閱服務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多元豐富的館藏資料，支援教學研究與全人教育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61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ORCID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提供一個數位的辨識碼，供網路環境中確認文獻作者、投稿期刊時確認作者使用。</a:t>
            </a:r>
            <a:endParaRPr lang="en-US" altLang="zh-TW" dirty="0" smtClean="0"/>
          </a:p>
          <a:p>
            <a:r>
              <a:rPr lang="zh-TW" altLang="en-US" dirty="0" smtClean="0"/>
              <a:t>本校機構典藏系統已為老師建立個人學術研究的</a:t>
            </a:r>
            <a:r>
              <a:rPr lang="en-US" altLang="zh-TW" dirty="0" smtClean="0"/>
              <a:t>profile</a:t>
            </a:r>
            <a:r>
              <a:rPr lang="zh-TW" altLang="en-US" dirty="0" smtClean="0"/>
              <a:t>，並與</a:t>
            </a:r>
            <a:r>
              <a:rPr lang="en-US" altLang="zh-TW" dirty="0" smtClean="0"/>
              <a:t>ORCID</a:t>
            </a:r>
            <a:r>
              <a:rPr lang="zh-TW" altLang="en-US" dirty="0" smtClean="0"/>
              <a:t>結合，希望能加速老師</a:t>
            </a:r>
            <a:r>
              <a:rPr lang="en-US" altLang="zh-TW" dirty="0" smtClean="0"/>
              <a:t>profile</a:t>
            </a:r>
            <a:r>
              <a:rPr lang="zh-TW" altLang="en-US" dirty="0" smtClean="0"/>
              <a:t>資料的正確性。</a:t>
            </a:r>
            <a:endParaRPr lang="en-US" altLang="zh-TW" dirty="0" smtClean="0"/>
          </a:p>
          <a:p>
            <a:r>
              <a:rPr lang="zh-TW" altLang="en-US" dirty="0"/>
              <a:t>請直接登入機構典藏系統進行</a:t>
            </a:r>
            <a:r>
              <a:rPr lang="en-US" altLang="zh-TW" dirty="0"/>
              <a:t>ORCID</a:t>
            </a:r>
            <a:r>
              <a:rPr lang="zh-TW" altLang="en-US" dirty="0"/>
              <a:t>串接授權及</a:t>
            </a:r>
            <a:r>
              <a:rPr lang="zh-TW" altLang="en-US" dirty="0" smtClean="0"/>
              <a:t>操作。若</a:t>
            </a:r>
            <a:r>
              <a:rPr lang="zh-TW" altLang="en-US" dirty="0"/>
              <a:t>需協助，請洽參考諮詢組</a:t>
            </a:r>
            <a:r>
              <a:rPr lang="en-US" altLang="zh-TW" sz="2800" dirty="0" smtClean="0"/>
              <a:t>(</a:t>
            </a:r>
            <a:r>
              <a:rPr lang="zh-TW" altLang="en-US" dirty="0" smtClean="0"/>
              <a:t>分機</a:t>
            </a:r>
            <a:r>
              <a:rPr lang="en-US" altLang="zh-TW" dirty="0" smtClean="0"/>
              <a:t>5622</a:t>
            </a:r>
            <a:r>
              <a:rPr lang="en-US" altLang="zh-TW" sz="2800" dirty="0" smtClean="0"/>
              <a:t>)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5" name="AutoShape 2" descr="ãorcidãçåçæå°çµæ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ãorcidãçåçæå°çµæ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6" descr="ãorcidãçåçæå°çµæ"/>
          <p:cNvSpPr>
            <a:spLocks noChangeAspect="1" noChangeArrowheads="1"/>
          </p:cNvSpPr>
          <p:nvPr/>
        </p:nvSpPr>
        <p:spPr bwMode="auto">
          <a:xfrm>
            <a:off x="345281" y="1603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4" y="161049"/>
            <a:ext cx="560164" cy="74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30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25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行動服務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31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4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行動</a:t>
            </a:r>
            <a:r>
              <a:rPr lang="zh-TW" altLang="zh-TW" dirty="0" smtClean="0"/>
              <a:t>服務</a:t>
            </a:r>
            <a:r>
              <a:rPr lang="zh-TW" altLang="en-US" dirty="0" smtClean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行動查詢，隨時伺侯</a:t>
            </a:r>
            <a:endParaRPr lang="en-US" altLang="zh-TW" smtClean="0"/>
          </a:p>
          <a:p>
            <a:pPr lvl="1"/>
            <a:r>
              <a:rPr lang="zh-TW" altLang="en-US" smtClean="0"/>
              <a:t>下載「長庚大學圖書館行動</a:t>
            </a:r>
            <a:r>
              <a:rPr lang="en-US" altLang="zh-TW" smtClean="0"/>
              <a:t>APP</a:t>
            </a:r>
            <a:r>
              <a:rPr lang="zh-TW" altLang="en-US" smtClean="0"/>
              <a:t>」</a:t>
            </a:r>
            <a:endParaRPr lang="en-US" altLang="zh-TW" smtClean="0"/>
          </a:p>
          <a:p>
            <a:pPr lvl="2"/>
            <a:r>
              <a:rPr lang="zh-TW" altLang="en-US" smtClean="0"/>
              <a:t>至 </a:t>
            </a:r>
            <a:r>
              <a:rPr lang="en-US" altLang="zh-TW" smtClean="0"/>
              <a:t>Google</a:t>
            </a:r>
            <a:r>
              <a:rPr lang="zh-TW" altLang="en-US" smtClean="0"/>
              <a:t> </a:t>
            </a:r>
            <a:r>
              <a:rPr lang="en-US" altLang="zh-TW" smtClean="0"/>
              <a:t>Play(Andriod)</a:t>
            </a:r>
            <a:r>
              <a:rPr lang="zh-TW" altLang="en-US" smtClean="0"/>
              <a:t>或 </a:t>
            </a:r>
            <a:r>
              <a:rPr lang="en-US" altLang="zh-TW" smtClean="0"/>
              <a:t>App store (iOS)</a:t>
            </a:r>
            <a:r>
              <a:rPr lang="zh-TW" altLang="en-US" smtClean="0"/>
              <a:t>，搜尋</a:t>
            </a:r>
            <a:r>
              <a:rPr lang="en-US" altLang="zh-TW" smtClean="0"/>
              <a:t>”</a:t>
            </a:r>
            <a:r>
              <a:rPr lang="zh-TW" altLang="en-US" smtClean="0"/>
              <a:t>長庚大學圖書館</a:t>
            </a:r>
            <a:r>
              <a:rPr lang="en-US" altLang="zh-TW" smtClean="0"/>
              <a:t>”</a:t>
            </a:r>
          </a:p>
          <a:p>
            <a:pPr lvl="2"/>
            <a:r>
              <a:rPr lang="zh-TW" altLang="en-US" smtClean="0"/>
              <a:t>掃瞄</a:t>
            </a:r>
            <a:r>
              <a:rPr lang="en-US" altLang="zh-TW" smtClean="0"/>
              <a:t>QRcode</a:t>
            </a:r>
            <a:r>
              <a:rPr lang="zh-TW" altLang="en-US" smtClean="0"/>
              <a:t> </a:t>
            </a:r>
            <a:r>
              <a:rPr lang="en-US" altLang="zh-TW" smtClean="0"/>
              <a:t>: </a:t>
            </a:r>
            <a:r>
              <a:rPr lang="zh-TW" altLang="en-US" smtClean="0"/>
              <a:t>圖書館首頁右下方</a:t>
            </a:r>
            <a:endParaRPr lang="en-US" altLang="zh-TW" smtClean="0"/>
          </a:p>
          <a:p>
            <a:pPr lvl="2"/>
            <a:endParaRPr lang="en-US" altLang="zh-TW" smtClean="0"/>
          </a:p>
          <a:p>
            <a:pPr lvl="2"/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97829"/>
            <a:ext cx="2371972" cy="237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44349"/>
            <a:ext cx="2425452" cy="242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32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07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/>
          </p:cNvSpPr>
          <p:nvPr/>
        </p:nvSpPr>
        <p:spPr bwMode="auto">
          <a:xfrm>
            <a:off x="611188" y="1341438"/>
            <a:ext cx="82296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1272936"/>
            <a:ext cx="2907975" cy="4727044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行動載具使用圖書館資源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3635809" y="1272936"/>
            <a:ext cx="4725359" cy="48532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/>
              <a:t>館藏查詢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依關鍵字欄位</a:t>
            </a:r>
            <a:r>
              <a:rPr lang="en-US" altLang="zh-TW" dirty="0"/>
              <a:t>/</a:t>
            </a:r>
            <a:r>
              <a:rPr lang="zh-TW" altLang="en-US" dirty="0"/>
              <a:t>資料類型查詢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掃描條碼查詢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掃描條碼推薦圖書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資源探索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線上閱覽</a:t>
            </a:r>
            <a:r>
              <a:rPr lang="en-US" altLang="zh-TW" dirty="0"/>
              <a:t>/</a:t>
            </a:r>
            <a:r>
              <a:rPr lang="zh-TW" altLang="en-US" dirty="0"/>
              <a:t>下載電子資料</a:t>
            </a:r>
            <a:endParaRPr lang="en-US" altLang="zh-TW" dirty="0"/>
          </a:p>
          <a:p>
            <a:pPr>
              <a:lnSpc>
                <a:spcPct val="120000"/>
              </a:lnSpc>
            </a:pPr>
            <a:r>
              <a:rPr lang="zh-TW" altLang="en-US" dirty="0"/>
              <a:t>個人借閱紀錄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續借</a:t>
            </a:r>
            <a:r>
              <a:rPr lang="en-US" altLang="zh-TW" dirty="0"/>
              <a:t>/</a:t>
            </a:r>
            <a:r>
              <a:rPr lang="zh-TW" altLang="en-US" dirty="0"/>
              <a:t>預約館藏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註記個人收藏</a:t>
            </a:r>
            <a:endParaRPr lang="en-US" altLang="zh-TW" dirty="0"/>
          </a:p>
          <a:p>
            <a:pPr lvl="1">
              <a:lnSpc>
                <a:spcPct val="120000"/>
              </a:lnSpc>
            </a:pPr>
            <a:r>
              <a:rPr lang="zh-TW" altLang="en-US" dirty="0"/>
              <a:t>滯還金資訊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33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76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聯絡訊息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圖書館首頁</a:t>
            </a:r>
            <a:endParaRPr lang="en-US" altLang="zh-TW" dirty="0"/>
          </a:p>
          <a:p>
            <a:pPr lvl="1"/>
            <a:r>
              <a:rPr lang="en-US" altLang="zh-TW" dirty="0"/>
              <a:t>http://library.cgu.edu.tw</a:t>
            </a:r>
          </a:p>
          <a:p>
            <a:pPr lvl="1"/>
            <a:r>
              <a:rPr lang="zh-TW" altLang="en-US" dirty="0"/>
              <a:t>電子信箱：</a:t>
            </a:r>
            <a:r>
              <a:rPr lang="en-US" altLang="zh-TW" dirty="0">
                <a:hlinkClick r:id="rId3"/>
              </a:rPr>
              <a:t>libwww@mail.cgu.edu.tw</a:t>
            </a:r>
            <a:endParaRPr lang="en-US" altLang="zh-TW" dirty="0"/>
          </a:p>
          <a:p>
            <a:r>
              <a:rPr lang="zh-TW" altLang="en-US" dirty="0"/>
              <a:t>服務電話</a:t>
            </a:r>
            <a:endParaRPr lang="en-US" altLang="zh-TW" dirty="0"/>
          </a:p>
          <a:p>
            <a:pPr lvl="1">
              <a:tabLst>
                <a:tab pos="3230563" algn="l"/>
              </a:tabLst>
            </a:pPr>
            <a:r>
              <a:rPr lang="zh-TW" altLang="en-US" dirty="0"/>
              <a:t>借還書流通：</a:t>
            </a:r>
            <a:r>
              <a:rPr lang="en-US" altLang="zh-TW" dirty="0"/>
              <a:t>	</a:t>
            </a:r>
            <a:r>
              <a:rPr lang="zh-TW" altLang="en-US" dirty="0"/>
              <a:t>分機 </a:t>
            </a:r>
            <a:r>
              <a:rPr lang="en-US" altLang="zh-TW" dirty="0"/>
              <a:t>5240</a:t>
            </a:r>
          </a:p>
          <a:p>
            <a:pPr lvl="1">
              <a:tabLst>
                <a:tab pos="3230563" algn="l"/>
              </a:tabLst>
            </a:pPr>
            <a:r>
              <a:rPr lang="zh-TW" altLang="en-US" dirty="0"/>
              <a:t>參考諮詢：</a:t>
            </a:r>
            <a:r>
              <a:rPr lang="en-US" altLang="zh-TW" dirty="0"/>
              <a:t>	</a:t>
            </a:r>
            <a:r>
              <a:rPr lang="zh-TW" altLang="en-US" dirty="0"/>
              <a:t>分機 </a:t>
            </a:r>
            <a:r>
              <a:rPr lang="en-US" altLang="zh-TW" dirty="0"/>
              <a:t>5622</a:t>
            </a:r>
          </a:p>
          <a:p>
            <a:pPr lvl="1">
              <a:tabLst>
                <a:tab pos="3230563" algn="l"/>
              </a:tabLst>
            </a:pPr>
            <a:r>
              <a:rPr lang="zh-TW" altLang="en-US" dirty="0"/>
              <a:t>視聽中心：</a:t>
            </a:r>
            <a:r>
              <a:rPr lang="en-US" altLang="zh-TW" dirty="0"/>
              <a:t>	</a:t>
            </a:r>
            <a:r>
              <a:rPr lang="zh-TW" altLang="en-US" dirty="0"/>
              <a:t>分機 </a:t>
            </a:r>
            <a:r>
              <a:rPr lang="en-US" altLang="zh-TW" dirty="0"/>
              <a:t>5270</a:t>
            </a:r>
          </a:p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34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5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謝謝聆聽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 smtClean="0"/>
              <a:t>敬請指教</a:t>
            </a:r>
            <a:endParaRPr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600" dirty="0">
                <a:latin typeface="標楷體" panose="03000509000000000000" pitchFamily="65" charset="-120"/>
              </a:rPr>
              <a:t>讓</a:t>
            </a:r>
            <a:r>
              <a:rPr lang="zh-TW" altLang="en-US" sz="2600" dirty="0" smtClean="0">
                <a:latin typeface="標楷體" panose="03000509000000000000" pitchFamily="65" charset="-120"/>
              </a:rPr>
              <a:t>圖書館成為</a:t>
            </a:r>
            <a:r>
              <a:rPr lang="zh-TW" altLang="en-US" sz="2600" dirty="0">
                <a:latin typeface="標楷體" panose="03000509000000000000" pitchFamily="65" charset="-120"/>
              </a:rPr>
              <a:t>您</a:t>
            </a:r>
            <a:r>
              <a:rPr lang="zh-TW" altLang="en-US" sz="2600" dirty="0" smtClean="0">
                <a:latin typeface="標楷體" panose="03000509000000000000" pitchFamily="65" charset="-120"/>
              </a:rPr>
              <a:t>教學研究的得力支援</a:t>
            </a:r>
            <a:endParaRPr lang="en-US" altLang="zh-TW" sz="2600" dirty="0">
              <a:latin typeface="標楷體" panose="03000509000000000000" pitchFamily="65" charset="-120"/>
            </a:endParaRPr>
          </a:p>
        </p:txBody>
      </p:sp>
      <p:pic>
        <p:nvPicPr>
          <p:cNvPr id="4" name="圖片版面配置區 3" descr="桌上放著打開的書本，背景是模糊的書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5630779" y="1206126"/>
            <a:ext cx="3513221" cy="4762875"/>
          </a:xfrm>
          <a:prstGeom prst="rect">
            <a:avLst/>
          </a:prstGeom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568036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35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99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館藏目標與特色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目標：</a:t>
            </a:r>
            <a:r>
              <a:rPr lang="en-US" altLang="zh-TW" dirty="0"/>
              <a:t> </a:t>
            </a:r>
            <a:r>
              <a:rPr lang="zh-TW" altLang="en-US" dirty="0"/>
              <a:t>支援研究、教學與全人教育</a:t>
            </a:r>
            <a:endParaRPr lang="en-US" altLang="zh-TW" dirty="0"/>
          </a:p>
          <a:p>
            <a:r>
              <a:rPr lang="zh-TW" altLang="en-US" dirty="0"/>
              <a:t>特色</a:t>
            </a:r>
            <a:endParaRPr lang="en-US" altLang="zh-TW" dirty="0"/>
          </a:p>
          <a:p>
            <a:pPr lvl="1"/>
            <a:r>
              <a:rPr lang="zh-TW" altLang="en-US" dirty="0"/>
              <a:t>多元主題： 學術、人文藝術、休閒</a:t>
            </a:r>
            <a:r>
              <a:rPr lang="zh-TW" altLang="en-US" dirty="0" smtClean="0"/>
              <a:t>娛樂</a:t>
            </a:r>
            <a:endParaRPr lang="en-US" altLang="zh-TW" dirty="0" smtClean="0"/>
          </a:p>
          <a:p>
            <a:pPr lvl="1"/>
            <a:r>
              <a:rPr lang="zh-TW" altLang="en-US" dirty="0"/>
              <a:t>電子化： 促進流通與便利使用</a:t>
            </a:r>
            <a:endParaRPr lang="en-US" altLang="zh-TW" dirty="0"/>
          </a:p>
          <a:p>
            <a:r>
              <a:rPr lang="zh-TW" altLang="en-US" dirty="0" smtClean="0"/>
              <a:t>館藏資料持續增加，館藏資料數量請參考</a:t>
            </a:r>
            <a:r>
              <a:rPr lang="zh-TW" altLang="en-US" dirty="0" smtClean="0">
                <a:hlinkClick r:id="rId3"/>
              </a:rPr>
              <a:t>圖書館館藏現況統計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4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04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館藏查詢與借閱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Web2.0</a:t>
            </a:r>
            <a:r>
              <a:rPr lang="zh-TW" altLang="en-US" dirty="0" smtClean="0">
                <a:hlinkClick r:id="rId3"/>
              </a:rPr>
              <a:t>館藏查詢系統</a:t>
            </a:r>
            <a:r>
              <a:rPr lang="zh-TW" altLang="en-US" dirty="0" smtClean="0"/>
              <a:t>：查詢館藏、查詢個人借閱現況、線上續借、線上預約。</a:t>
            </a:r>
            <a:endParaRPr lang="en-US" altLang="zh-TW" dirty="0" smtClean="0"/>
          </a:p>
          <a:p>
            <a:r>
              <a:rPr lang="zh-TW" altLang="en-US" dirty="0" smtClean="0"/>
              <a:t>資料借閱</a:t>
            </a:r>
            <a:r>
              <a:rPr lang="en-US" altLang="zh-TW" dirty="0" smtClean="0"/>
              <a:t>: 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smtClean="0"/>
              <a:t>  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5</a:t>
            </a:fld>
            <a:r>
              <a:rPr lang="zh-TW" altLang="en-US" smtClean="0"/>
              <a:t>
            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049034"/>
              </p:ext>
            </p:extLst>
          </p:nvPr>
        </p:nvGraphicFramePr>
        <p:xfrm>
          <a:off x="1075578" y="2901083"/>
          <a:ext cx="7084750" cy="34019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53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資料類型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借閱冊數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借期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寛限期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天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滯還金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圖書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30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r>
                        <a:rPr lang="zh-TW" altLang="en-US" dirty="0" smtClean="0"/>
                        <a:t>元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冊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天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視聽資料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7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2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30</a:t>
                      </a:r>
                      <a:r>
                        <a:rPr lang="zh-TW" altLang="en-US" dirty="0" smtClean="0"/>
                        <a:t>元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件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天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78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紙本期刊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說明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紙本期刊提供館內閱覽，另開放專任教師外借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68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電子書、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電子期刊</a:t>
                      </a:r>
                      <a:endParaRPr lang="zh-TW" altLang="en-US" sz="20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網路連線使用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0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課程指定用書服務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6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/>
              <a:t>豐富的紙本及電子館藏，支援教學，指定方式超</a:t>
            </a:r>
            <a:r>
              <a:rPr lang="en-US" altLang="zh-TW" dirty="0" smtClean="0"/>
              <a:t>Easy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課程指定用書服務說明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87279" y="1141269"/>
            <a:ext cx="8067173" cy="548977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圖書館設立</a:t>
            </a:r>
            <a:r>
              <a:rPr lang="en-US" altLang="zh-TW" dirty="0" smtClean="0"/>
              <a:t>【</a:t>
            </a:r>
            <a:r>
              <a:rPr lang="zh-TW" altLang="en-US" dirty="0" smtClean="0"/>
              <a:t>課程指定用書室</a:t>
            </a:r>
            <a:r>
              <a:rPr lang="en-US" altLang="zh-TW" dirty="0" smtClean="0"/>
              <a:t>】</a:t>
            </a:r>
            <a:r>
              <a:rPr lang="zh-TW" altLang="en-US" dirty="0" smtClean="0"/>
              <a:t>，以便利學生閱覽課程指定教科書，借期</a:t>
            </a:r>
            <a:r>
              <a:rPr lang="en-US" altLang="zh-TW" dirty="0" smtClean="0"/>
              <a:t>2</a:t>
            </a:r>
            <a:r>
              <a:rPr lang="zh-TW" altLang="en-US" dirty="0" smtClean="0"/>
              <a:t>天</a:t>
            </a:r>
          </a:p>
          <a:p>
            <a:r>
              <a:rPr lang="zh-TW" altLang="en-US" dirty="0" smtClean="0"/>
              <a:t>課程指定用書設定方式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/>
              <a:t>圖書館有館藏：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填列</a:t>
            </a:r>
            <a:r>
              <a:rPr lang="zh-TW" altLang="en-US" dirty="0" smtClean="0">
                <a:hlinkClick r:id="rId3"/>
              </a:rPr>
              <a:t>課程指定用書</a:t>
            </a:r>
            <a:r>
              <a:rPr lang="en-US" altLang="zh-TW" dirty="0" smtClean="0">
                <a:hlinkClick r:id="rId3"/>
              </a:rPr>
              <a:t>/</a:t>
            </a:r>
            <a:r>
              <a:rPr lang="zh-TW" altLang="en-US" dirty="0" smtClean="0">
                <a:hlinkClick r:id="rId3"/>
              </a:rPr>
              <a:t>視聽資料調查表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利用</a:t>
            </a:r>
            <a:r>
              <a:rPr lang="en-US" altLang="zh-TW" dirty="0" smtClean="0">
                <a:hlinkClick r:id="rId4"/>
              </a:rPr>
              <a:t>Web 2.0</a:t>
            </a:r>
            <a:r>
              <a:rPr lang="zh-TW" altLang="en-US" dirty="0" smtClean="0">
                <a:hlinkClick r:id="rId4"/>
              </a:rPr>
              <a:t>館藏查詢系統</a:t>
            </a:r>
            <a:r>
              <a:rPr lang="zh-TW" altLang="en-US" dirty="0" smtClean="0"/>
              <a:t>指定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圖書館無館藏：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若教師課程指定用書非圖書館現有館藏，請教師盡早介購，並註明為課程指定用書，圖書館將協助盡快購入</a:t>
            </a:r>
          </a:p>
          <a:p>
            <a:endParaRPr lang="en-US" altLang="zh-TW" dirty="0" smtClean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smtClean="0"/>
              <a:t>  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7</a:t>
            </a:fld>
            <a:r>
              <a:rPr lang="zh-TW" altLang="en-US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01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Web2.0</a:t>
            </a:r>
            <a:r>
              <a:rPr lang="zh-TW" altLang="en-US" dirty="0" smtClean="0"/>
              <a:t>指定超</a:t>
            </a:r>
            <a:r>
              <a:rPr lang="en-US" altLang="zh-TW" dirty="0" smtClean="0"/>
              <a:t>Easy(1)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" y="1232474"/>
            <a:ext cx="8930187" cy="49039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32" y="2735233"/>
            <a:ext cx="3013902" cy="26032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向右箭號 8"/>
          <p:cNvSpPr/>
          <p:nvPr/>
        </p:nvSpPr>
        <p:spPr>
          <a:xfrm rot="7268378">
            <a:off x="7652037" y="1840003"/>
            <a:ext cx="1062550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2334870" y="3253684"/>
            <a:ext cx="3466533" cy="783193"/>
          </a:xfrm>
          <a:prstGeom prst="wedgeRoundRectCallout">
            <a:avLst>
              <a:gd name="adj1" fmla="val -35934"/>
              <a:gd name="adj2" fmla="val 71139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1. 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於</a:t>
            </a:r>
            <a:r>
              <a:rPr lang="en-US" altLang="zh-TW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Web2.0</a:t>
            </a:r>
            <a:r>
              <a:rPr lang="zh-TW" altLang="en-US" sz="2000" b="1" dirty="0" smtClean="0">
                <a:solidFill>
                  <a:srgbClr val="514945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館藏查詢查得欲指定之館藏，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點選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【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登入</a:t>
            </a: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</a:rPr>
              <a:t>】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。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5358998" y="5417482"/>
            <a:ext cx="3613236" cy="1464231"/>
          </a:xfrm>
          <a:prstGeom prst="wedgeRoundRectCallout">
            <a:avLst>
              <a:gd name="adj1" fmla="val -5339"/>
              <a:gd name="adj2" fmla="val -65876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2.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輸入圖書館個人帳號密碼，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帳號為（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Notes ID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或身分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證字號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）、密碼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預設密碼為國曆生日民國年月日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  <a:latin typeface="Yu Mincho Demibold" panose="02020600000000000000" pitchFamily="18" charset="-128"/>
              <a:ea typeface="Yu Mincho Demibold" panose="02020600000000000000" pitchFamily="18" charset="-128"/>
              <a:cs typeface="Helvetica Neue"/>
              <a:sym typeface="Helvetica Neue"/>
            </a:endParaRP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8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5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Web2.0</a:t>
            </a:r>
            <a:r>
              <a:rPr lang="zh-TW" altLang="en-US" smtClean="0"/>
              <a:t>指定超</a:t>
            </a:r>
            <a:r>
              <a:rPr lang="en-US" altLang="zh-TW" smtClean="0"/>
              <a:t>Easy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sz="2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61"/>
            <a:ext cx="8970940" cy="5131555"/>
          </a:xfrm>
          <a:prstGeom prst="rect">
            <a:avLst/>
          </a:prstGeom>
        </p:spPr>
      </p:pic>
      <p:sp>
        <p:nvSpPr>
          <p:cNvPr id="6" name="內容版面配置區 11"/>
          <p:cNvSpPr txBox="1">
            <a:spLocks/>
          </p:cNvSpPr>
          <p:nvPr/>
        </p:nvSpPr>
        <p:spPr>
          <a:xfrm>
            <a:off x="709683" y="1859208"/>
            <a:ext cx="3775787" cy="1276945"/>
          </a:xfrm>
          <a:prstGeom prst="wedgeRoundRectCallout">
            <a:avLst>
              <a:gd name="adj1" fmla="val 38421"/>
              <a:gd name="adj2" fmla="val 69424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45720" rIns="0" bIns="45720" rtlCol="0" anchor="ctr">
            <a:sp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88000"/>
              <a:buFont typeface="Wingdings" panose="05000000000000000000" pitchFamily="2" charset="2"/>
              <a:buChar char="q"/>
              <a:defRPr lang="zh-TW"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39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996600"/>
              </a:buClr>
              <a:buSzPct val="88000"/>
              <a:buFont typeface="Wingdings" panose="05000000000000000000" pitchFamily="2" charset="2"/>
              <a:buChar char="l"/>
              <a:defRPr lang="zh-TW"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58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80000"/>
              <a:buFont typeface="Wingdings" panose="05000000000000000000" pitchFamily="2" charset="2"/>
              <a:buChar char="S"/>
              <a:defRPr lang="zh-TW"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zh-TW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點選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【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加入指定參考書</a:t>
            </a:r>
            <a:r>
              <a:rPr lang="en-US" altLang="zh-TW" sz="2000" b="1" dirty="0">
                <a:solidFill>
                  <a:schemeClr val="accent5">
                    <a:lumMod val="50000"/>
                  </a:schemeClr>
                </a:solidFill>
              </a:rPr>
              <a:t>】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頁籤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需登入符合教師身份之帳號才會顯示此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頁籤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22" y="3476010"/>
            <a:ext cx="3794078" cy="28429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向右箭號 9"/>
          <p:cNvSpPr/>
          <p:nvPr/>
        </p:nvSpPr>
        <p:spPr>
          <a:xfrm rot="2910652">
            <a:off x="4636198" y="3794982"/>
            <a:ext cx="793509" cy="7599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11"/>
          <p:cNvSpPr txBox="1">
            <a:spLocks/>
          </p:cNvSpPr>
          <p:nvPr/>
        </p:nvSpPr>
        <p:spPr>
          <a:xfrm>
            <a:off x="4485470" y="5961366"/>
            <a:ext cx="3575712" cy="715089"/>
          </a:xfrm>
          <a:prstGeom prst="wedgeRoundRectCallout">
            <a:avLst>
              <a:gd name="adj1" fmla="val 37658"/>
              <a:gd name="adj2" fmla="val -80205"/>
              <a:gd name="adj3" fmla="val 16667"/>
            </a:avLst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45720" rIns="0" bIns="45720" rtlCol="0" anchor="ctr">
            <a:sp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4">
                  <a:lumMod val="50000"/>
                </a:schemeClr>
              </a:buClr>
              <a:buSzPct val="88000"/>
              <a:buFont typeface="Wingdings" panose="05000000000000000000" pitchFamily="2" charset="2"/>
              <a:buChar char="q"/>
              <a:defRPr lang="zh-TW" sz="32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39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996600"/>
              </a:buClr>
              <a:buSzPct val="88000"/>
              <a:buFont typeface="Wingdings" panose="05000000000000000000" pitchFamily="2" charset="2"/>
              <a:buChar char="l"/>
              <a:defRPr lang="zh-TW"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58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80000"/>
              <a:buFont typeface="Wingdings" panose="05000000000000000000" pitchFamily="2" charset="2"/>
              <a:buChar char="S"/>
              <a:defRPr lang="zh-TW"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zh-TW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lang="zh-TW"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輸入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課程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資訊，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圖書館收到訊息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後將進行指定作業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  <a:cs typeface="Helvetica Neue"/>
                <a:sym typeface="Helvetica Neue"/>
              </a:rPr>
              <a:t>。</a:t>
            </a:r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0" y="6208296"/>
            <a:ext cx="409433" cy="6497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TW" altLang="en-US" sz="2000" dirty="0" smtClean="0"/>
              <a:t>          </a:t>
            </a:r>
            <a:fld id="{0FF54DE5-C571-48E8-A5BC-B369434E2F44}" type="slidenum">
              <a:rPr lang="en-US" altLang="zh-TW" sz="2000" smtClean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ctr"/>
              <a:t>9</a:t>
            </a:fld>
            <a:r>
              <a:rPr lang="zh-TW" altLang="en-US" dirty="0" smtClean="0"/>
              <a:t>
     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74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0350C13D-CD69-4AE7-A62B-E1E1B310F3FC}" vid="{33C3DF95-7585-4D3D-AC22-31C586247C51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學術簡報，細條紋與絲帶設計 (寬螢幕)</Template>
  <TotalTime>0</TotalTime>
  <Words>2036</Words>
  <Application>Microsoft Office PowerPoint</Application>
  <PresentationFormat>如螢幕大小 (4:3)</PresentationFormat>
  <Paragraphs>259</Paragraphs>
  <Slides>35</Slides>
  <Notes>35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8" baseType="lpstr">
      <vt:lpstr>Arial Unicode MS</vt:lpstr>
      <vt:lpstr>Helvetica Neue</vt:lpstr>
      <vt:lpstr>Microsoft JhengHei UI</vt:lpstr>
      <vt:lpstr>MS PGothic</vt:lpstr>
      <vt:lpstr>Yu Mincho Demibold</vt:lpstr>
      <vt:lpstr>標楷體</vt:lpstr>
      <vt:lpstr>Arial</vt:lpstr>
      <vt:lpstr>Bookman Old Style</vt:lpstr>
      <vt:lpstr>Calibri</vt:lpstr>
      <vt:lpstr>Euphemia</vt:lpstr>
      <vt:lpstr>Times New Roman</vt:lpstr>
      <vt:lpstr>Wingdings</vt:lpstr>
      <vt:lpstr>Academic Literature 16x9</vt:lpstr>
      <vt:lpstr>善用圖書館服務 支援教學與研究</vt:lpstr>
      <vt:lpstr>報告大綱</vt:lpstr>
      <vt:lpstr>館藏特色與借閱服務</vt:lpstr>
      <vt:lpstr>館藏目標與特色</vt:lpstr>
      <vt:lpstr>館藏查詢與借閱</vt:lpstr>
      <vt:lpstr>課程指定用書服務</vt:lpstr>
      <vt:lpstr>課程指定用書服務說明</vt:lpstr>
      <vt:lpstr>Web2.0指定超Easy(1)</vt:lpstr>
      <vt:lpstr>Web2.0指定超Easy</vt:lpstr>
      <vt:lpstr>Web2.0指定超Easy</vt:lpstr>
      <vt:lpstr>資料介購服務</vt:lpstr>
      <vt:lpstr>推薦圖書館購買資料</vt:lpstr>
      <vt:lpstr>電子資源使用服務</vt:lpstr>
      <vt:lpstr>資料庫檢索</vt:lpstr>
      <vt:lpstr>常用資料庫</vt:lpstr>
      <vt:lpstr>全文資料SFX系統</vt:lpstr>
      <vt:lpstr>    無所不在的SFX – 資料庫Scopus</vt:lpstr>
      <vt:lpstr>無所不在的SFX – 資料庫ＰubMed</vt:lpstr>
      <vt:lpstr>無所不在的SFX – Google Scholar(1)</vt:lpstr>
      <vt:lpstr>無所不在的SFX – Google Scholar(2)</vt:lpstr>
      <vt:lpstr>Turnitin系統介紹</vt:lpstr>
      <vt:lpstr>  </vt:lpstr>
      <vt:lpstr>電子資源校外連線使用</vt:lpstr>
      <vt:lpstr>電子資源利用指導服務</vt:lpstr>
      <vt:lpstr>電子資源利用指導服務</vt:lpstr>
      <vt:lpstr>館際合作</vt:lpstr>
      <vt:lpstr>館際合作</vt:lpstr>
      <vt:lpstr>學術研究成果彙整</vt:lpstr>
      <vt:lpstr>機構典藏系統</vt:lpstr>
      <vt:lpstr>ORCID</vt:lpstr>
      <vt:lpstr>行動服務</vt:lpstr>
      <vt:lpstr>行動服務 - APP</vt:lpstr>
      <vt:lpstr>行動載具使用圖書館資源</vt:lpstr>
      <vt:lpstr>聯絡訊息</vt:lpstr>
      <vt:lpstr>謝謝聆聽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109年新進教師研習會(圖書館)</dc:title>
  <dc:creator/>
  <cp:lastModifiedBy/>
  <cp:revision>1</cp:revision>
  <dcterms:created xsi:type="dcterms:W3CDTF">2015-12-21T19:14:23Z</dcterms:created>
  <dcterms:modified xsi:type="dcterms:W3CDTF">2020-08-31T01:36:02Z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